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72" r:id="rId1"/>
  </p:sldMasterIdLst>
  <p:notesMasterIdLst>
    <p:notesMasterId r:id="rId29"/>
  </p:notesMasterIdLst>
  <p:sldIdLst>
    <p:sldId id="256" r:id="rId2"/>
    <p:sldId id="337" r:id="rId3"/>
    <p:sldId id="347" r:id="rId4"/>
    <p:sldId id="322" r:id="rId5"/>
    <p:sldId id="323" r:id="rId6"/>
    <p:sldId id="324" r:id="rId7"/>
    <p:sldId id="360" r:id="rId8"/>
    <p:sldId id="327" r:id="rId9"/>
    <p:sldId id="335" r:id="rId10"/>
    <p:sldId id="362" r:id="rId11"/>
    <p:sldId id="352" r:id="rId12"/>
    <p:sldId id="363" r:id="rId13"/>
    <p:sldId id="353" r:id="rId14"/>
    <p:sldId id="365" r:id="rId15"/>
    <p:sldId id="364" r:id="rId16"/>
    <p:sldId id="366" r:id="rId17"/>
    <p:sldId id="372" r:id="rId18"/>
    <p:sldId id="357" r:id="rId19"/>
    <p:sldId id="367" r:id="rId20"/>
    <p:sldId id="368" r:id="rId21"/>
    <p:sldId id="369" r:id="rId22"/>
    <p:sldId id="356" r:id="rId23"/>
    <p:sldId id="370" r:id="rId24"/>
    <p:sldId id="371" r:id="rId25"/>
    <p:sldId id="361" r:id="rId26"/>
    <p:sldId id="326" r:id="rId27"/>
    <p:sldId id="344" r:id="rId28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2" autoAdjust="0"/>
    <p:restoredTop sz="94643" autoAdjust="0"/>
  </p:normalViewPr>
  <p:slideViewPr>
    <p:cSldViewPr>
      <p:cViewPr>
        <p:scale>
          <a:sx n="66" d="100"/>
          <a:sy n="66" d="100"/>
        </p:scale>
        <p:origin x="89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Riley" userId="ef5ccc13-d929-48b5-b94c-781f13876ef8" providerId="ADAL" clId="{DEBF4D8F-4468-4BB9-B091-071666916D0B}"/>
    <pc:docChg chg="modSld">
      <pc:chgData name="Michael Riley" userId="ef5ccc13-d929-48b5-b94c-781f13876ef8" providerId="ADAL" clId="{DEBF4D8F-4468-4BB9-B091-071666916D0B}" dt="2022-06-03T21:48:39.044" v="45" actId="20577"/>
      <pc:docMkLst>
        <pc:docMk/>
      </pc:docMkLst>
      <pc:sldChg chg="modSp mod">
        <pc:chgData name="Michael Riley" userId="ef5ccc13-d929-48b5-b94c-781f13876ef8" providerId="ADAL" clId="{DEBF4D8F-4468-4BB9-B091-071666916D0B}" dt="2022-06-03T21:48:39.044" v="45" actId="20577"/>
        <pc:sldMkLst>
          <pc:docMk/>
          <pc:sldMk cId="0" sldId="256"/>
        </pc:sldMkLst>
        <pc:spChg chg="mod">
          <ac:chgData name="Michael Riley" userId="ef5ccc13-d929-48b5-b94c-781f13876ef8" providerId="ADAL" clId="{DEBF4D8F-4468-4BB9-B091-071666916D0B}" dt="2022-06-03T21:48:39.044" v="45" actId="20577"/>
          <ac:spMkLst>
            <pc:docMk/>
            <pc:sldMk cId="0" sldId="256"/>
            <ac:spMk id="2" creationId="{00000000-0000-0000-0000-000000000000}"/>
          </ac:spMkLst>
        </pc:spChg>
        <pc:spChg chg="mod">
          <ac:chgData name="Michael Riley" userId="ef5ccc13-d929-48b5-b94c-781f13876ef8" providerId="ADAL" clId="{DEBF4D8F-4468-4BB9-B091-071666916D0B}" dt="2022-06-03T21:48:26.189" v="42" actId="14100"/>
          <ac:spMkLst>
            <pc:docMk/>
            <pc:sldMk cId="0" sldId="256"/>
            <ac:spMk id="3" creationId="{00000000-0000-0000-0000-000000000000}"/>
          </ac:spMkLst>
        </pc:spChg>
        <pc:spChg chg="mod">
          <ac:chgData name="Michael Riley" userId="ef5ccc13-d929-48b5-b94c-781f13876ef8" providerId="ADAL" clId="{DEBF4D8F-4468-4BB9-B091-071666916D0B}" dt="2022-06-03T21:48:30.080" v="43" actId="1076"/>
          <ac:spMkLst>
            <pc:docMk/>
            <pc:sldMk cId="0" sldId="256"/>
            <ac:spMk id="4" creationId="{00000000-0000-0000-0000-000000000000}"/>
          </ac:spMkLst>
        </pc:spChg>
      </pc:sldChg>
      <pc:sldChg chg="modSp mod">
        <pc:chgData name="Michael Riley" userId="ef5ccc13-d929-48b5-b94c-781f13876ef8" providerId="ADAL" clId="{DEBF4D8F-4468-4BB9-B091-071666916D0B}" dt="2022-06-03T21:48:13.339" v="41" actId="20577"/>
        <pc:sldMkLst>
          <pc:docMk/>
          <pc:sldMk cId="1189563496" sldId="337"/>
        </pc:sldMkLst>
        <pc:spChg chg="mod">
          <ac:chgData name="Michael Riley" userId="ef5ccc13-d929-48b5-b94c-781f13876ef8" providerId="ADAL" clId="{DEBF4D8F-4468-4BB9-B091-071666916D0B}" dt="2022-06-03T21:48:13.339" v="41" actId="20577"/>
          <ac:spMkLst>
            <pc:docMk/>
            <pc:sldMk cId="1189563496" sldId="337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2001" cy="462721"/>
          </a:xfrm>
          <a:prstGeom prst="rect">
            <a:avLst/>
          </a:prstGeom>
        </p:spPr>
        <p:txBody>
          <a:bodyPr vert="horz" lIns="87490" tIns="43745" rIns="87490" bIns="43745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566" y="0"/>
            <a:ext cx="3012001" cy="462721"/>
          </a:xfrm>
          <a:prstGeom prst="rect">
            <a:avLst/>
          </a:prstGeom>
        </p:spPr>
        <p:txBody>
          <a:bodyPr vert="horz" lIns="87490" tIns="43745" rIns="87490" bIns="43745" rtlCol="0"/>
          <a:lstStyle>
            <a:lvl1pPr algn="r">
              <a:defRPr sz="1100"/>
            </a:lvl1pPr>
          </a:lstStyle>
          <a:p>
            <a:fld id="{D872C488-9DC8-427D-981F-D3FFAF25D334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4850" y="1154113"/>
            <a:ext cx="55403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7490" tIns="43745" rIns="87490" bIns="4374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10" y="4445473"/>
            <a:ext cx="5559457" cy="3636093"/>
          </a:xfrm>
          <a:prstGeom prst="rect">
            <a:avLst/>
          </a:prstGeom>
        </p:spPr>
        <p:txBody>
          <a:bodyPr vert="horz" lIns="87490" tIns="43745" rIns="87490" bIns="4374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3355"/>
            <a:ext cx="3012001" cy="462720"/>
          </a:xfrm>
          <a:prstGeom prst="rect">
            <a:avLst/>
          </a:prstGeom>
        </p:spPr>
        <p:txBody>
          <a:bodyPr vert="horz" lIns="87490" tIns="43745" rIns="87490" bIns="43745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566" y="8773355"/>
            <a:ext cx="3012001" cy="462720"/>
          </a:xfrm>
          <a:prstGeom prst="rect">
            <a:avLst/>
          </a:prstGeom>
        </p:spPr>
        <p:txBody>
          <a:bodyPr vert="horz" lIns="87490" tIns="43745" rIns="87490" bIns="43745" rtlCol="0" anchor="b"/>
          <a:lstStyle>
            <a:lvl1pPr algn="r">
              <a:defRPr sz="1100"/>
            </a:lvl1pPr>
          </a:lstStyle>
          <a:p>
            <a:fld id="{FF672F61-FCD1-4F15-82E3-839C849E04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495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4850" y="1154113"/>
            <a:ext cx="55403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72F61-FCD1-4F15-82E3-839C849E04F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980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4850" y="1154113"/>
            <a:ext cx="5540375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72F61-FCD1-4F15-82E3-839C849E04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956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72F61-FCD1-4F15-82E3-839C849E04F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313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72F61-FCD1-4F15-82E3-839C849E04F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82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72F61-FCD1-4F15-82E3-839C849E04F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677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pic>
        <p:nvPicPr>
          <p:cNvPr id="12" name="Picture 3" descr="C:\Shared Files\NASA Proposal Info\Logos\NASA-Logo-Large.jpg">
            <a:extLst>
              <a:ext uri="{FF2B5EF4-FFF2-40B4-BE49-F238E27FC236}">
                <a16:creationId xmlns:a16="http://schemas.microsoft.com/office/drawing/2014/main" id="{1DFBF461-CF6B-4DF7-9CFD-41775CEEDF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554" y="6181270"/>
            <a:ext cx="611596" cy="508529"/>
          </a:xfrm>
          <a:prstGeom prst="rect">
            <a:avLst/>
          </a:prstGeom>
          <a:noFill/>
        </p:spPr>
      </p:pic>
      <p:pic>
        <p:nvPicPr>
          <p:cNvPr id="13" name="Picture 4" descr="C:\Shared Files\NASA Proposal Info\Logos\good logo (largest).jpg">
            <a:extLst>
              <a:ext uri="{FF2B5EF4-FFF2-40B4-BE49-F238E27FC236}">
                <a16:creationId xmlns:a16="http://schemas.microsoft.com/office/drawing/2014/main" id="{A6E434FA-76A0-4C2F-9F36-320061D0CB2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00" y="6181534"/>
            <a:ext cx="1164832" cy="50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2003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C014-E952-4393-9494-EFB4888EF0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375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C014-E952-4393-9494-EFB4888EF0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060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C014-E952-4393-9494-EFB4888EF0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31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C014-E952-4393-9494-EFB4888EF0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1571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C014-E952-4393-9494-EFB4888EF0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081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C014-E952-4393-9494-EFB4888EF0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240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C014-E952-4393-9494-EFB4888EF0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29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C014-E952-4393-9494-EFB4888EF0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199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C014-E952-4393-9494-EFB4888EF0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925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1415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F02C014-E952-4393-9494-EFB4888EF0B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842062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g"/><Relationship Id="rId5" Type="http://schemas.openxmlformats.org/officeDocument/2006/relationships/image" Target="../media/image29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2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g"/><Relationship Id="rId7" Type="http://schemas.openxmlformats.org/officeDocument/2006/relationships/image" Target="../media/image5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jpg"/><Relationship Id="rId5" Type="http://schemas.openxmlformats.org/officeDocument/2006/relationships/image" Target="../media/image50.jpeg"/><Relationship Id="rId10" Type="http://schemas.openxmlformats.org/officeDocument/2006/relationships/image" Target="../media/image3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8.jpg"/><Relationship Id="rId5" Type="http://schemas.openxmlformats.org/officeDocument/2006/relationships/image" Target="../media/image57.jpg"/><Relationship Id="rId4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jpe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3.jpeg"/><Relationship Id="rId7" Type="http://schemas.openxmlformats.org/officeDocument/2006/relationships/image" Target="../media/image6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7.png"/><Relationship Id="rId5" Type="http://schemas.openxmlformats.org/officeDocument/2006/relationships/image" Target="../media/image66.jpeg"/><Relationship Id="rId10" Type="http://schemas.openxmlformats.org/officeDocument/2006/relationships/image" Target="../media/image71.png"/><Relationship Id="rId4" Type="http://schemas.openxmlformats.org/officeDocument/2006/relationships/image" Target="../media/image65.jpeg"/><Relationship Id="rId9" Type="http://schemas.openxmlformats.org/officeDocument/2006/relationships/image" Target="../media/image7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3.jpeg"/><Relationship Id="rId7" Type="http://schemas.microsoft.com/office/2007/relationships/hdphoto" Target="../media/hdphoto6.wdp"/><Relationship Id="rId12" Type="http://schemas.openxmlformats.org/officeDocument/2006/relationships/image" Target="../media/image7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3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0" Type="http://schemas.openxmlformats.org/officeDocument/2006/relationships/image" Target="../media/image75.png"/><Relationship Id="rId4" Type="http://schemas.openxmlformats.org/officeDocument/2006/relationships/image" Target="../media/image72.png"/><Relationship Id="rId9" Type="http://schemas.microsoft.com/office/2007/relationships/hdphoto" Target="../media/hdphoto7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emf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3.jpeg"/><Relationship Id="rId7" Type="http://schemas.openxmlformats.org/officeDocument/2006/relationships/image" Target="../media/image14.jpeg"/><Relationship Id="rId12" Type="http://schemas.microsoft.com/office/2007/relationships/hdphoto" Target="../media/hdphoto3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11" Type="http://schemas.openxmlformats.org/officeDocument/2006/relationships/image" Target="../media/image17.png"/><Relationship Id="rId5" Type="http://schemas.microsoft.com/office/2007/relationships/hdphoto" Target="../media/hdphoto1.wdp"/><Relationship Id="rId10" Type="http://schemas.microsoft.com/office/2007/relationships/hdphoto" Target="../media/hdphoto2.wdp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6.jpeg"/><Relationship Id="rId3" Type="http://schemas.openxmlformats.org/officeDocument/2006/relationships/image" Target="../media/image3.jpeg"/><Relationship Id="rId7" Type="http://schemas.openxmlformats.org/officeDocument/2006/relationships/image" Target="../media/image21.png"/><Relationship Id="rId12" Type="http://schemas.microsoft.com/office/2007/relationships/hdphoto" Target="../media/hdphoto4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G"/><Relationship Id="rId4" Type="http://schemas.openxmlformats.org/officeDocument/2006/relationships/image" Target="../media/image18.png"/><Relationship Id="rId9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381000"/>
            <a:ext cx="8305800" cy="2286000"/>
          </a:xfrm>
        </p:spPr>
        <p:txBody>
          <a:bodyPr>
            <a:normAutofit/>
          </a:bodyPr>
          <a:lstStyle/>
          <a:p>
            <a:pPr algn="ctr"/>
            <a:r>
              <a:rPr lang="en-US" sz="3400" dirty="0"/>
              <a:t>Moon to Mars Oxygen and Steel Technology</a:t>
            </a:r>
            <a:br>
              <a:rPr lang="en-US" sz="3200" dirty="0"/>
            </a:br>
            <a:r>
              <a:rPr lang="en-US" sz="3200" dirty="0"/>
              <a:t>(MMOST) Update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0800" y="4953000"/>
            <a:ext cx="6858000" cy="1219200"/>
          </a:xfrm>
        </p:spPr>
        <p:txBody>
          <a:bodyPr>
            <a:normAutofit/>
          </a:bodyPr>
          <a:lstStyle/>
          <a:p>
            <a:pPr algn="ctr"/>
            <a:r>
              <a:rPr lang="en-US" sz="1800" dirty="0"/>
              <a:t>Presented at:</a:t>
            </a:r>
          </a:p>
          <a:p>
            <a:pPr algn="ctr">
              <a:spcBef>
                <a:spcPts val="300"/>
              </a:spcBef>
            </a:pPr>
            <a:r>
              <a:rPr lang="en-US" sz="1800" dirty="0"/>
              <a:t>XXII Space Resources Roundtable</a:t>
            </a:r>
          </a:p>
          <a:p>
            <a:pPr algn="ctr">
              <a:spcBef>
                <a:spcPts val="300"/>
              </a:spcBef>
            </a:pPr>
            <a:r>
              <a:rPr lang="en-US" sz="1800" dirty="0"/>
              <a:t>June 9, 2022</a:t>
            </a:r>
          </a:p>
          <a:p>
            <a:pPr algn="ctr"/>
            <a:endParaRPr lang="en-US" sz="2200" dirty="0"/>
          </a:p>
          <a:p>
            <a:pPr algn="ctr"/>
            <a:endParaRPr lang="en-US" sz="2000" dirty="0"/>
          </a:p>
          <a:p>
            <a:pPr algn="ctr"/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9677400" y="6363759"/>
            <a:ext cx="1016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324100" y="3124200"/>
            <a:ext cx="75438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+mj-lt"/>
              </a:rPr>
              <a:t>Mark Berggren, Robert Zubrin, </a:t>
            </a:r>
            <a:r>
              <a:rPr lang="en-US" sz="2000" b="1" u="sng" dirty="0">
                <a:latin typeface="+mj-lt"/>
              </a:rPr>
              <a:t>Michael Riley</a:t>
            </a:r>
            <a:r>
              <a:rPr lang="en-US" sz="2000" dirty="0">
                <a:latin typeface="+mj-lt"/>
              </a:rPr>
              <a:t>, and Stacy Carrera</a:t>
            </a:r>
          </a:p>
          <a:p>
            <a:pPr algn="ctr"/>
            <a:r>
              <a:rPr lang="en-US" sz="2400" b="1" dirty="0">
                <a:solidFill>
                  <a:schemeClr val="tx1">
                    <a:lumMod val="85000"/>
                  </a:schemeClr>
                </a:solidFill>
                <a:latin typeface="+mj-lt"/>
              </a:rPr>
              <a:t>Pioneer Astronautics</a:t>
            </a:r>
          </a:p>
          <a:p>
            <a:pPr algn="ctr"/>
            <a:r>
              <a:rPr lang="en-US" dirty="0">
                <a:solidFill>
                  <a:schemeClr val="tx1">
                    <a:lumMod val="85000"/>
                  </a:schemeClr>
                </a:solidFill>
                <a:latin typeface="+mj-lt"/>
              </a:rPr>
              <a:t>Lakewood, </a:t>
            </a:r>
            <a:r>
              <a:rPr lang="en-US" dirty="0" err="1">
                <a:solidFill>
                  <a:schemeClr val="tx1">
                    <a:lumMod val="85000"/>
                  </a:schemeClr>
                </a:solidFill>
                <a:latin typeface="+mj-lt"/>
              </a:rPr>
              <a:t>Colorado</a:t>
            </a:r>
            <a:r>
              <a:rPr lang="en-US" dirty="0" err="1">
                <a:latin typeface="+mj-lt"/>
              </a:rPr>
              <a:t>Carrerra</a:t>
            </a:r>
            <a:endParaRPr lang="en-US" dirty="0">
              <a:solidFill>
                <a:schemeClr val="tx1">
                  <a:lumMod val="85000"/>
                </a:schemeClr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20400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 Placeholder 2"/>
          <p:cNvSpPr>
            <a:spLocks noGrp="1"/>
          </p:cNvSpPr>
          <p:nvPr>
            <p:ph type="body" idx="1"/>
          </p:nvPr>
        </p:nvSpPr>
        <p:spPr>
          <a:xfrm>
            <a:off x="3355646" y="4364488"/>
            <a:ext cx="3441349" cy="2016357"/>
          </a:xfrm>
        </p:spPr>
        <p:txBody>
          <a:bodyPr>
            <a:noAutofit/>
          </a:bodyPr>
          <a:lstStyle/>
          <a:p>
            <a:pPr defTabSz="228600">
              <a:spcBef>
                <a:spcPts val="600"/>
              </a:spcBef>
              <a:spcAft>
                <a:spcPts val="300"/>
              </a:spcAft>
            </a:pPr>
            <a:r>
              <a:rPr lang="en-US" sz="2000" b="1" i="1" dirty="0"/>
              <a:t>Current Results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10wt% Ilmenite feed upgraded to 25wt%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Unit recently tested in Pioneer vacuum chamber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906000" y="6373588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117856" y="1917760"/>
            <a:ext cx="16073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Magnetic Drum and Slotted-Ramp Particle Size Separator in Pioneer Vacuum Chamber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FF11A5-0CD4-4696-B9D9-4370CE119B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61" y="837776"/>
            <a:ext cx="6818086" cy="346739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Picture 14" descr="Table&#10;&#10;Description automatically generated">
            <a:extLst>
              <a:ext uri="{FF2B5EF4-FFF2-40B4-BE49-F238E27FC236}">
                <a16:creationId xmlns:a16="http://schemas.microsoft.com/office/drawing/2014/main" id="{461343A9-E33B-41D0-90C3-554C89D6D0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12" y="4324913"/>
            <a:ext cx="2855220" cy="178451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ED04251-9240-0990-207D-AFE21CAEC6C1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 err="1"/>
              <a:t>Beneficitiation</a:t>
            </a:r>
            <a:r>
              <a:rPr lang="en-US" sz="3400" dirty="0"/>
              <a:t>:  Magnetic and Slotted Ramp</a:t>
            </a:r>
            <a:endParaRPr lang="en-US" sz="3200" dirty="0"/>
          </a:p>
        </p:txBody>
      </p:sp>
      <p:pic>
        <p:nvPicPr>
          <p:cNvPr id="17" name="Picture 16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A0455FFD-46E2-FFA2-AAEE-BF30D4D4BF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184463" y="1335369"/>
            <a:ext cx="4436571" cy="3327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B997F5D-8712-6BA2-4111-9D0ABF1D7EA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89529" y="4191102"/>
            <a:ext cx="3441349" cy="258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018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20400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 Placeholder 2"/>
          <p:cNvSpPr>
            <a:spLocks noGrp="1"/>
          </p:cNvSpPr>
          <p:nvPr>
            <p:ph type="body" idx="1"/>
          </p:nvPr>
        </p:nvSpPr>
        <p:spPr>
          <a:xfrm>
            <a:off x="574279" y="982803"/>
            <a:ext cx="5631687" cy="2895600"/>
          </a:xfrm>
        </p:spPr>
        <p:txBody>
          <a:bodyPr>
            <a:noAutofit/>
          </a:bodyPr>
          <a:lstStyle/>
          <a:p>
            <a:pPr defTabSz="228600">
              <a:spcBef>
                <a:spcPts val="600"/>
              </a:spcBef>
              <a:spcAft>
                <a:spcPts val="300"/>
              </a:spcAft>
            </a:pPr>
            <a:r>
              <a:rPr lang="en-US" sz="2000" b="1" i="1" dirty="0"/>
              <a:t>Details and Current Results: 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Design basics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&gt;10 kV; low current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Horizontal </a:t>
            </a:r>
            <a:r>
              <a:rPr lang="en-US" sz="1400" dirty="0" err="1"/>
              <a:t>tribocharging</a:t>
            </a:r>
            <a:r>
              <a:rPr lang="en-US" sz="1400" dirty="0"/>
              <a:t> feed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Latest estimated results</a:t>
            </a:r>
            <a:endParaRPr lang="en-US" sz="1400" dirty="0"/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Upgrading of 25wt% Ilmenite feed to about 40 to 50wt% based on initial results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Further analysis and more accurate results pending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906000" y="6373588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023895" y="6272311"/>
            <a:ext cx="21837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Electrostatic Separator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4E6A3D6-5B8E-4FFB-9A77-F0A7F6FCC591}"/>
              </a:ext>
            </a:extLst>
          </p:cNvPr>
          <p:cNvSpPr txBox="1"/>
          <p:nvPr/>
        </p:nvSpPr>
        <p:spPr>
          <a:xfrm>
            <a:off x="1433695" y="6402261"/>
            <a:ext cx="4253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Material Dispersed by the Electrostatic Separator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82E400E-827C-3FA7-ABED-FAF7C540EB68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Beneficiation:  Electrostatic</a:t>
            </a:r>
            <a:endParaRPr lang="en-US" sz="3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7DB9F6C-4A21-FDE7-1CCC-6B126926BA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4819" y="1047923"/>
            <a:ext cx="2237426" cy="39871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967B8A7-2113-8D1D-1CD7-F788F8E589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4596" y="3693335"/>
            <a:ext cx="2645893" cy="25361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9950A4-3CC1-8169-4429-FD1C91C5D0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3895" y="1077535"/>
            <a:ext cx="2243522" cy="2530059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2A48B424-0FDE-8A63-4487-6E7BBCE3C025}"/>
              </a:ext>
            </a:extLst>
          </p:cNvPr>
          <p:cNvSpPr txBox="1"/>
          <p:nvPr/>
        </p:nvSpPr>
        <p:spPr>
          <a:xfrm>
            <a:off x="9544282" y="5122359"/>
            <a:ext cx="21837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Vibrational Feeder with Heating Lamps and </a:t>
            </a:r>
            <a:r>
              <a:rPr lang="en-US" sz="1400" i="1" dirty="0" err="1"/>
              <a:t>Tribocharging</a:t>
            </a:r>
            <a:r>
              <a:rPr lang="en-US" sz="1400" i="1" dirty="0"/>
              <a:t> Plate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6B2A50F-09A0-7CD8-E867-26EE76D058D2}"/>
              </a:ext>
            </a:extLst>
          </p:cNvPr>
          <p:cNvSpPr txBox="1"/>
          <p:nvPr/>
        </p:nvSpPr>
        <p:spPr>
          <a:xfrm>
            <a:off x="6965978" y="776263"/>
            <a:ext cx="235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Power Supply and Controls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8E291B-043A-DA93-01CF-54CDCD1637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63766" y="4173862"/>
            <a:ext cx="2851404" cy="213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606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604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 Placeholder 2"/>
          <p:cNvSpPr>
            <a:spLocks noGrp="1"/>
          </p:cNvSpPr>
          <p:nvPr>
            <p:ph type="body" idx="1"/>
          </p:nvPr>
        </p:nvSpPr>
        <p:spPr>
          <a:xfrm>
            <a:off x="532402" y="4281200"/>
            <a:ext cx="5791200" cy="2074272"/>
          </a:xfrm>
        </p:spPr>
        <p:txBody>
          <a:bodyPr>
            <a:noAutofit/>
          </a:bodyPr>
          <a:lstStyle/>
          <a:p>
            <a:pPr defTabSz="228600">
              <a:spcBef>
                <a:spcPts val="600"/>
              </a:spcBef>
              <a:spcAft>
                <a:spcPts val="300"/>
              </a:spcAft>
            </a:pPr>
            <a:r>
              <a:rPr lang="en-US" sz="2000" b="1" i="1" dirty="0"/>
              <a:t>Select results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	Beneficiation has significant impact on reduction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Power consumption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Percent conversion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 Operation with </a:t>
            </a:r>
            <a:r>
              <a:rPr lang="en-US" sz="1800" dirty="0" err="1"/>
              <a:t>electrolyzer</a:t>
            </a:r>
            <a:r>
              <a:rPr lang="en-US" sz="1800" dirty="0"/>
              <a:t> system demonstrated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906000" y="6397715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259891" y="4732083"/>
            <a:ext cx="2573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Temporarily integrated electrolysis unit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09941D-1494-4118-9CFE-131FB3801F9D}"/>
              </a:ext>
            </a:extLst>
          </p:cNvPr>
          <p:cNvSpPr txBox="1"/>
          <p:nvPr/>
        </p:nvSpPr>
        <p:spPr>
          <a:xfrm>
            <a:off x="6897690" y="4757483"/>
            <a:ext cx="2127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Semi-automatic lab reduction unit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8A0E7F-947B-C17B-EE27-233A1F3A6BA0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Reduction: Lab Scale Experiments</a:t>
            </a:r>
            <a:endParaRPr lang="en-US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32A6A1-72FD-6081-7E53-287E26FEA9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434" y="757373"/>
            <a:ext cx="6096528" cy="34292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6731722-5DAA-B115-077C-659C4AB346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2057" y="1302787"/>
            <a:ext cx="5171599" cy="342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354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604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 Placeholder 2"/>
          <p:cNvSpPr>
            <a:spLocks noGrp="1"/>
          </p:cNvSpPr>
          <p:nvPr>
            <p:ph type="body" idx="1"/>
          </p:nvPr>
        </p:nvSpPr>
        <p:spPr>
          <a:xfrm>
            <a:off x="4326956" y="4045294"/>
            <a:ext cx="6960794" cy="2877739"/>
          </a:xfrm>
        </p:spPr>
        <p:txBody>
          <a:bodyPr>
            <a:noAutofit/>
          </a:bodyPr>
          <a:lstStyle/>
          <a:p>
            <a:pPr defTabSz="228600">
              <a:spcBef>
                <a:spcPts val="600"/>
              </a:spcBef>
              <a:spcAft>
                <a:spcPts val="300"/>
              </a:spcAft>
            </a:pPr>
            <a:r>
              <a:rPr lang="en-US" sz="2000" b="1" i="1" dirty="0"/>
              <a:t>Operational demonstration modes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 MMOST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Designed for 3.5 kg/day Fe/1.0 kg/day O2 output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Operates on hydrogen tank feed at this demonstration level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 LOXIE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Uses MMOST technology, but O2 output target 0.5kg/day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First level demonstration of future potential flight experiment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Utilizes </a:t>
            </a:r>
            <a:r>
              <a:rPr lang="en-US" sz="1400" dirty="0" err="1"/>
              <a:t>electrolyzer</a:t>
            </a:r>
            <a:r>
              <a:rPr lang="en-US" sz="1400" dirty="0"/>
              <a:t> system for hydrogen recycle</a:t>
            </a:r>
          </a:p>
          <a:p>
            <a:pPr marL="678942" lvl="1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678942" lvl="1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400" dirty="0"/>
          </a:p>
          <a:p>
            <a:pPr defTabSz="228600">
              <a:spcBef>
                <a:spcPts val="6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906000" y="6397715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E60421-5129-5440-8657-59C5E7FA1461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Reduction:  Automated Unit Design</a:t>
            </a:r>
            <a:endParaRPr lang="en-US" sz="3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2A98A8-42C0-E186-9813-A0AE133BDA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122" y="811451"/>
            <a:ext cx="3853120" cy="42152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4FF9162-22E0-F563-BD25-9EF68D7747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3355" y="811451"/>
            <a:ext cx="2841793" cy="30292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0610D77-50DD-AD07-056B-7F772EA726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811451"/>
            <a:ext cx="3363777" cy="319710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8B607AD-A5AE-9273-2C2F-1ADDE1C10FBB}"/>
              </a:ext>
            </a:extLst>
          </p:cNvPr>
          <p:cNvSpPr txBox="1"/>
          <p:nvPr/>
        </p:nvSpPr>
        <p:spPr>
          <a:xfrm>
            <a:off x="8853355" y="3866859"/>
            <a:ext cx="28417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Simple process diagram illustrating basic system design and  </a:t>
            </a:r>
            <a:r>
              <a:rPr lang="en-US" sz="1400" i="1" dirty="0" err="1"/>
              <a:t>electrolyzer</a:t>
            </a:r>
            <a:r>
              <a:rPr lang="en-US" sz="1400" i="1" dirty="0"/>
              <a:t> integration</a:t>
            </a:r>
          </a:p>
        </p:txBody>
      </p:sp>
    </p:spTree>
    <p:extLst>
      <p:ext uri="{BB962C8B-B14F-4D97-AF65-F5344CB8AC3E}">
        <p14:creationId xmlns:p14="http://schemas.microsoft.com/office/powerpoint/2010/main" val="20487483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604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906000" y="6397715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6BA0EBF-91A6-F4D4-9402-92D3F63EC1F0}"/>
              </a:ext>
            </a:extLst>
          </p:cNvPr>
          <p:cNvSpPr txBox="1">
            <a:spLocks/>
          </p:cNvSpPr>
          <p:nvPr/>
        </p:nvSpPr>
        <p:spPr>
          <a:xfrm>
            <a:off x="3472301" y="159657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/>
              <a:t>Reduction:  Automated Unit Build and Demo</a:t>
            </a:r>
          </a:p>
        </p:txBody>
      </p:sp>
      <p:pic>
        <p:nvPicPr>
          <p:cNvPr id="2" name="MMOST automation demo">
            <a:hlinkClick r:id="" action="ppaction://media"/>
            <a:extLst>
              <a:ext uri="{FF2B5EF4-FFF2-40B4-BE49-F238E27FC236}">
                <a16:creationId xmlns:a16="http://schemas.microsoft.com/office/drawing/2014/main" id="{120D3FF2-2BFD-0300-0B10-0066CDFB4E9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42648" y="914400"/>
            <a:ext cx="6705600" cy="5029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7CACB2D-582A-9D1A-C17B-6704D2D282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1264" y="2494506"/>
            <a:ext cx="3086100" cy="4114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C359F52-410D-09CF-E42F-9DD90D42DD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3752" y="195943"/>
            <a:ext cx="3086100" cy="41148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F39F160-636D-CFA1-FC0D-F55FA85C3E2A}"/>
              </a:ext>
            </a:extLst>
          </p:cNvPr>
          <p:cNvSpPr txBox="1"/>
          <p:nvPr/>
        </p:nvSpPr>
        <p:spPr>
          <a:xfrm>
            <a:off x="7274551" y="1109680"/>
            <a:ext cx="28417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Video speed is 4X actual speed.</a:t>
            </a:r>
          </a:p>
        </p:txBody>
      </p:sp>
    </p:spTree>
    <p:extLst>
      <p:ext uri="{BB962C8B-B14F-4D97-AF65-F5344CB8AC3E}">
        <p14:creationId xmlns:p14="http://schemas.microsoft.com/office/powerpoint/2010/main" val="247195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1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604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906000" y="6397715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ADED66-67E4-7932-6D7D-F819E36B8974}"/>
              </a:ext>
            </a:extLst>
          </p:cNvPr>
          <p:cNvSpPr txBox="1">
            <a:spLocks/>
          </p:cNvSpPr>
          <p:nvPr/>
        </p:nvSpPr>
        <p:spPr>
          <a:xfrm>
            <a:off x="2033238" y="91929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Reduction:  Automated System Controls</a:t>
            </a:r>
            <a:endParaRPr lang="en-US" sz="3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4091B6-19C4-1E87-4D01-C31EB3D15EFC}"/>
              </a:ext>
            </a:extLst>
          </p:cNvPr>
          <p:cNvSpPr txBox="1"/>
          <p:nvPr/>
        </p:nvSpPr>
        <p:spPr>
          <a:xfrm>
            <a:off x="4588056" y="1655521"/>
            <a:ext cx="3139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MMOST Reduction Module Control Schematic, Command Window, and Electronics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F7DB63-66D4-56C1-9D91-52D9BB9B4F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0956" y="3547029"/>
            <a:ext cx="5523296" cy="3215811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685DC3-5404-7082-99E4-C0594E9B9A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0857" y="766152"/>
            <a:ext cx="3630615" cy="601869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3EE5849-DE5E-714D-10D4-8EF95CB75D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31695" y="703398"/>
            <a:ext cx="4148610" cy="307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393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6000" y="6346209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67055" y="4845066"/>
            <a:ext cx="36476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i="1" dirty="0"/>
              <a:t>Induction Furnace Heating Rate</a:t>
            </a:r>
          </a:p>
        </p:txBody>
      </p:sp>
      <p:pic>
        <p:nvPicPr>
          <p:cNvPr id="22" name="Picture 21" descr="Chart, line chart&#10;&#10;Description automatically generated">
            <a:extLst>
              <a:ext uri="{FF2B5EF4-FFF2-40B4-BE49-F238E27FC236}">
                <a16:creationId xmlns:a16="http://schemas.microsoft.com/office/drawing/2014/main" id="{7681D7B5-27D8-4E1A-AB26-0865AC898B42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3" b="3463"/>
          <a:stretch/>
        </p:blipFill>
        <p:spPr bwMode="auto">
          <a:xfrm>
            <a:off x="228600" y="2362200"/>
            <a:ext cx="4191814" cy="24394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0BAB5DC-AAC9-E82F-325E-438C7B0AF233}"/>
              </a:ext>
            </a:extLst>
          </p:cNvPr>
          <p:cNvGrpSpPr/>
          <p:nvPr/>
        </p:nvGrpSpPr>
        <p:grpSpPr>
          <a:xfrm>
            <a:off x="4575628" y="1264553"/>
            <a:ext cx="7409543" cy="4851262"/>
            <a:chOff x="5080977" y="1677116"/>
            <a:chExt cx="6610896" cy="4328363"/>
          </a:xfrm>
        </p:grpSpPr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5986034" y="1677116"/>
              <a:ext cx="21993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000">
                  <a:latin typeface="Arial" pitchFamily="34" charset="0"/>
                  <a:ea typeface="Times New Roman" pitchFamily="18" charset="0"/>
                  <a:cs typeface="Arial" pitchFamily="34" charset="0"/>
                </a:rPr>
                <a:t> 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4" name="Picture 13" descr="A picture containing text, coffee, cup, items&#10;&#10;Description automatically generated">
              <a:extLst>
                <a:ext uri="{FF2B5EF4-FFF2-40B4-BE49-F238E27FC236}">
                  <a16:creationId xmlns:a16="http://schemas.microsoft.com/office/drawing/2014/main" id="{122C8E2A-B49A-4AFF-AE26-1BFCB2C0BB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2577" y="1907556"/>
              <a:ext cx="1941095" cy="1971686"/>
            </a:xfrm>
            <a:prstGeom prst="rect">
              <a:avLst/>
            </a:prstGeom>
          </p:spPr>
        </p:pic>
        <p:pic>
          <p:nvPicPr>
            <p:cNvPr id="16" name="Picture 15" descr="A picture containing person, indoor, cooking&#10;&#10;Description automatically generated">
              <a:extLst>
                <a:ext uri="{FF2B5EF4-FFF2-40B4-BE49-F238E27FC236}">
                  <a16:creationId xmlns:a16="http://schemas.microsoft.com/office/drawing/2014/main" id="{C98C8648-9B33-43A3-A569-6270A4E56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16526" y="1907556"/>
              <a:ext cx="2268310" cy="1951223"/>
            </a:xfrm>
            <a:prstGeom prst="rect">
              <a:avLst/>
            </a:prstGeom>
          </p:spPr>
        </p:pic>
        <p:pic>
          <p:nvPicPr>
            <p:cNvPr id="10" name="Picture 9" descr="A picture containing indoor, light&#10;&#10;Description automatically generated">
              <a:extLst>
                <a:ext uri="{FF2B5EF4-FFF2-40B4-BE49-F238E27FC236}">
                  <a16:creationId xmlns:a16="http://schemas.microsoft.com/office/drawing/2014/main" id="{37970834-3E98-4204-9F0A-72AE61CC48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0977" y="3938604"/>
              <a:ext cx="2034239" cy="2056016"/>
            </a:xfrm>
            <a:prstGeom prst="rect">
              <a:avLst/>
            </a:prstGeom>
          </p:spPr>
        </p:pic>
        <p:pic>
          <p:nvPicPr>
            <p:cNvPr id="17" name="Picture 16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328989EE-B737-4BE7-A705-AE97DE83A68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6178" y="3938469"/>
              <a:ext cx="2093495" cy="2067009"/>
            </a:xfrm>
            <a:prstGeom prst="rect">
              <a:avLst/>
            </a:prstGeom>
          </p:spPr>
        </p:pic>
        <p:pic>
          <p:nvPicPr>
            <p:cNvPr id="23" name="Picture 22" descr="A picture containing indoor, dirty, engine, cluttered&#10;&#10;Description automatically generated">
              <a:extLst>
                <a:ext uri="{FF2B5EF4-FFF2-40B4-BE49-F238E27FC236}">
                  <a16:creationId xmlns:a16="http://schemas.microsoft.com/office/drawing/2014/main" id="{C59DE9BB-6AB0-4EA5-B952-DE97842ADD4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7248" y="1907556"/>
              <a:ext cx="2194902" cy="195122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78A78C80-B05E-4CA9-8897-07FB5A5DF8D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2784" y="3938027"/>
              <a:ext cx="2249089" cy="2067452"/>
            </a:xfrm>
            <a:prstGeom prst="rect">
              <a:avLst/>
            </a:prstGeom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5818943D-DB91-43FF-ADEB-12A154A15127}"/>
              </a:ext>
            </a:extLst>
          </p:cNvPr>
          <p:cNvSpPr txBox="1"/>
          <p:nvPr/>
        </p:nvSpPr>
        <p:spPr>
          <a:xfrm>
            <a:off x="6826710" y="1127548"/>
            <a:ext cx="3647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Induction Furnace Experiment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98AAA2E-BC9F-F2C3-E400-AA45FA649860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Melt Refining:  Induction</a:t>
            </a:r>
            <a:endParaRPr lang="en-US" sz="3200" dirty="0"/>
          </a:p>
        </p:txBody>
      </p:sp>
      <p:pic>
        <p:nvPicPr>
          <p:cNvPr id="21" name="Picture 4" descr="C:\Shared Files\NASA Proposal Info\Logos\good logo (largest).jpg">
            <a:extLst>
              <a:ext uri="{FF2B5EF4-FFF2-40B4-BE49-F238E27FC236}">
                <a16:creationId xmlns:a16="http://schemas.microsoft.com/office/drawing/2014/main" id="{06CC9B2C-0EF7-5F61-EA16-30D3B09CB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27001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" name="Text Placeholder 2"/>
          <p:cNvSpPr>
            <a:spLocks noGrp="1"/>
          </p:cNvSpPr>
          <p:nvPr>
            <p:ph type="body" idx="1"/>
          </p:nvPr>
        </p:nvSpPr>
        <p:spPr>
          <a:xfrm>
            <a:off x="398875" y="3468184"/>
            <a:ext cx="6065782" cy="2590800"/>
          </a:xfrm>
        </p:spPr>
        <p:txBody>
          <a:bodyPr>
            <a:noAutofit/>
          </a:bodyPr>
          <a:lstStyle/>
          <a:p>
            <a:pPr defTabSz="228600">
              <a:spcBef>
                <a:spcPts val="600"/>
              </a:spcBef>
              <a:spcAft>
                <a:spcPts val="300"/>
              </a:spcAft>
            </a:pPr>
            <a:r>
              <a:rPr lang="en-US" sz="2000" b="1" i="1" dirty="0"/>
              <a:t>Process Options and Evolution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 Simple melt coalescence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Slow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Small temperature window (iron melt vs. slag sintering)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 Slag melting point lowering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Ca/Si addition (terrestrial process)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Exact amount and source of raw materials TBD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Iron recovery from reduced material demonstrated close to 100%</a:t>
            </a:r>
            <a:endParaRPr lang="en-US" sz="1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6000" y="6346209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818943D-DB91-43FF-ADEB-12A154A15127}"/>
              </a:ext>
            </a:extLst>
          </p:cNvPr>
          <p:cNvSpPr txBox="1"/>
          <p:nvPr/>
        </p:nvSpPr>
        <p:spPr>
          <a:xfrm>
            <a:off x="7315200" y="813184"/>
            <a:ext cx="4191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Slag Melting Point Lowering via Ca/Si Addition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98AAA2E-BC9F-F2C3-E400-AA45FA649860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Melt Refining:  Iron Separation From Slag</a:t>
            </a:r>
            <a:endParaRPr lang="en-US" sz="3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9F84F5-81B1-5360-0BAF-72214A0238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6788" y="1143461"/>
            <a:ext cx="5422029" cy="34904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D7665BF-571C-E6B0-0DBE-B63F03252B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6788" y="4690293"/>
            <a:ext cx="5422029" cy="1746694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1032C2A-B8CB-FE20-EE4A-9D419EFC7964}"/>
              </a:ext>
            </a:extLst>
          </p:cNvPr>
          <p:cNvGrpSpPr/>
          <p:nvPr/>
        </p:nvGrpSpPr>
        <p:grpSpPr>
          <a:xfrm>
            <a:off x="153183" y="1179025"/>
            <a:ext cx="6159342" cy="2154052"/>
            <a:chOff x="153183" y="1437574"/>
            <a:chExt cx="6159342" cy="2154052"/>
          </a:xfrm>
        </p:grpSpPr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5986034" y="1677116"/>
              <a:ext cx="21993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000">
                  <a:latin typeface="Arial" pitchFamily="34" charset="0"/>
                  <a:ea typeface="Times New Roman" pitchFamily="18" charset="0"/>
                  <a:cs typeface="Arial" pitchFamily="34" charset="0"/>
                </a:rPr>
                <a:t> 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DAD3A26-9807-F9EE-40F4-15F1AC79EB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183" y="1437574"/>
              <a:ext cx="4025742" cy="215100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A9A2104-4361-668C-4A24-8CF03F9A4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8925" y="1458026"/>
              <a:ext cx="2133600" cy="2133600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384E55E-C15C-22CA-16DB-9EB6E00DEAE6}"/>
              </a:ext>
            </a:extLst>
          </p:cNvPr>
          <p:cNvSpPr txBox="1"/>
          <p:nvPr/>
        </p:nvSpPr>
        <p:spPr>
          <a:xfrm>
            <a:off x="886818" y="827257"/>
            <a:ext cx="4785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Brute Force Melting to Coalesce and Separate Iron from </a:t>
            </a:r>
            <a:r>
              <a:rPr lang="en-US" sz="1400" i="1" dirty="0" err="1"/>
              <a:t>Slgg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8590816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 Placeholder 2"/>
          <p:cNvSpPr>
            <a:spLocks noGrp="1"/>
          </p:cNvSpPr>
          <p:nvPr>
            <p:ph type="body" idx="1"/>
          </p:nvPr>
        </p:nvSpPr>
        <p:spPr>
          <a:xfrm>
            <a:off x="737340" y="968370"/>
            <a:ext cx="4876800" cy="2209800"/>
          </a:xfrm>
        </p:spPr>
        <p:txBody>
          <a:bodyPr>
            <a:noAutofit/>
          </a:bodyPr>
          <a:lstStyle/>
          <a:p>
            <a:pPr defTabSz="228600">
              <a:spcBef>
                <a:spcPts val="600"/>
              </a:spcBef>
              <a:spcAft>
                <a:spcPts val="300"/>
              </a:spcAft>
            </a:pPr>
            <a:r>
              <a:rPr lang="en-US" sz="2000" b="1" i="1" dirty="0"/>
              <a:t>Mold System Past and Current Issues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	Heat input limitations – solved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 Thermal loss with small sample sizes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 Air entrapment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 Vertical thermal uniformity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6000" y="6346209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818943D-DB91-43FF-ADEB-12A154A15127}"/>
              </a:ext>
            </a:extLst>
          </p:cNvPr>
          <p:cNvSpPr txBox="1"/>
          <p:nvPr/>
        </p:nvSpPr>
        <p:spPr>
          <a:xfrm>
            <a:off x="8713984" y="4587355"/>
            <a:ext cx="23840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Vertical non-uniformity observed in thermal heating of crucible system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0FDB2A8-80CD-4669-AB89-D70646AA70D1}"/>
              </a:ext>
            </a:extLst>
          </p:cNvPr>
          <p:cNvSpPr txBox="1"/>
          <p:nvPr/>
        </p:nvSpPr>
        <p:spPr>
          <a:xfrm>
            <a:off x="840196" y="5917662"/>
            <a:ext cx="4524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Heating profile of power boosted mold induction system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17C52E-3B34-4EA0-961F-6D8F06DACCE5}"/>
              </a:ext>
            </a:extLst>
          </p:cNvPr>
          <p:cNvSpPr txBox="1"/>
          <p:nvPr/>
        </p:nvSpPr>
        <p:spPr>
          <a:xfrm>
            <a:off x="6477000" y="3077220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grooved mold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E3768B9-BAC2-2701-3AD1-2CA9BCB57B88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Melt Refining:  Rod Production</a:t>
            </a:r>
            <a:endParaRPr lang="en-US" sz="3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9FF2D5-9BA6-5BAE-E896-95BB3CA578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8648" y="1005251"/>
            <a:ext cx="5339000" cy="20156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F5AE2D-B512-1537-DB27-479275460E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1252" y="3603843"/>
            <a:ext cx="1459582" cy="3257786"/>
          </a:xfrm>
          <a:prstGeom prst="rect">
            <a:avLst/>
          </a:prstGeom>
        </p:spPr>
      </p:pic>
      <p:pic>
        <p:nvPicPr>
          <p:cNvPr id="22" name="Picture 4" descr="C:\Shared Files\NASA Proposal Info\Logos\good logo (largest).jpg">
            <a:extLst>
              <a:ext uri="{FF2B5EF4-FFF2-40B4-BE49-F238E27FC236}">
                <a16:creationId xmlns:a16="http://schemas.microsoft.com/office/drawing/2014/main" id="{B304B58C-949C-8FB6-E275-7C1DB3913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D9D7435-20FC-5F6E-F0BA-F846F83EF4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398" y="3178170"/>
            <a:ext cx="5053431" cy="273949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B7881A6-A9BB-0C9B-61D4-CD797A93B6B7}"/>
              </a:ext>
            </a:extLst>
          </p:cNvPr>
          <p:cNvSpPr txBox="1"/>
          <p:nvPr/>
        </p:nvSpPr>
        <p:spPr>
          <a:xfrm>
            <a:off x="8485732" y="3068713"/>
            <a:ext cx="19422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current mold system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8095D6D-A653-E999-6A48-2C565C55454D}"/>
              </a:ext>
            </a:extLst>
          </p:cNvPr>
          <p:cNvSpPr txBox="1"/>
          <p:nvPr/>
        </p:nvSpPr>
        <p:spPr>
          <a:xfrm>
            <a:off x="10214257" y="3043946"/>
            <a:ext cx="1942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Iron rod and non-melted granules</a:t>
            </a:r>
          </a:p>
        </p:txBody>
      </p:sp>
    </p:spTree>
    <p:extLst>
      <p:ext uri="{BB962C8B-B14F-4D97-AF65-F5344CB8AC3E}">
        <p14:creationId xmlns:p14="http://schemas.microsoft.com/office/powerpoint/2010/main" val="53826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566339" y="1352261"/>
            <a:ext cx="2497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6000" y="6346209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7688BFC-7111-4277-AA44-35E5CFD3A9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0" y="1458686"/>
            <a:ext cx="3406966" cy="328269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BC2FEBF-63EB-4967-874B-5367C2299E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026" y="1462231"/>
            <a:ext cx="3051793" cy="327914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E232B55-AA3A-4474-BEB3-5B0B633E49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3126" y="1458686"/>
            <a:ext cx="4287904" cy="328269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22B9D15-ECA9-A9FA-9FF6-716D4B32D821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 fontScale="92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Melt Refining:  Vacuum Testing and Automation</a:t>
            </a:r>
            <a:endParaRPr lang="en-US" sz="3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82C8E29-8BE9-D013-4629-2FB706A9CBCB}"/>
              </a:ext>
            </a:extLst>
          </p:cNvPr>
          <p:cNvSpPr txBox="1"/>
          <p:nvPr/>
        </p:nvSpPr>
        <p:spPr>
          <a:xfrm>
            <a:off x="2260760" y="5129150"/>
            <a:ext cx="803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Preliminary Automated Melt Unit Designed to Fit in Pioneer Vacuum Chamber</a:t>
            </a:r>
          </a:p>
        </p:txBody>
      </p:sp>
    </p:spTree>
    <p:extLst>
      <p:ext uri="{BB962C8B-B14F-4D97-AF65-F5344CB8AC3E}">
        <p14:creationId xmlns:p14="http://schemas.microsoft.com/office/powerpoint/2010/main" val="584590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381000"/>
            <a:ext cx="8458200" cy="1828800"/>
          </a:xfrm>
        </p:spPr>
        <p:txBody>
          <a:bodyPr>
            <a:normAutofit/>
          </a:bodyPr>
          <a:lstStyle/>
          <a:p>
            <a:pPr algn="ctr"/>
            <a:r>
              <a:rPr lang="en-US" sz="3400" dirty="0"/>
              <a:t>Moon to Mars Oxygen and Steel Technology</a:t>
            </a:r>
            <a:br>
              <a:rPr lang="en-US" sz="3200" dirty="0"/>
            </a:br>
            <a:r>
              <a:rPr lang="en-US" sz="3200" dirty="0"/>
              <a:t>(MMOST)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923685"/>
            <a:ext cx="7924800" cy="1600200"/>
          </a:xfrm>
        </p:spPr>
        <p:txBody>
          <a:bodyPr>
            <a:normAutofit/>
          </a:bodyPr>
          <a:lstStyle/>
          <a:p>
            <a:pPr algn="ctr"/>
            <a:r>
              <a:rPr lang="en-US" sz="2800" dirty="0"/>
              <a:t>Pioneer Astronautics</a:t>
            </a:r>
          </a:p>
          <a:p>
            <a:pPr algn="ctr">
              <a:spcBef>
                <a:spcPts val="600"/>
              </a:spcBef>
            </a:pPr>
            <a:r>
              <a:rPr lang="en-US" sz="2400" dirty="0"/>
              <a:t>Colorado School of Mines</a:t>
            </a:r>
          </a:p>
          <a:p>
            <a:pPr algn="ctr"/>
            <a:r>
              <a:rPr lang="en-US" sz="2400" dirty="0"/>
              <a:t>Honeybee Robotics</a:t>
            </a:r>
          </a:p>
          <a:p>
            <a:pPr algn="ctr"/>
            <a:endParaRPr lang="en-US" sz="2000" dirty="0"/>
          </a:p>
          <a:p>
            <a:pPr algn="ctr"/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9677400" y="6363759"/>
            <a:ext cx="1016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133600" y="2743200"/>
            <a:ext cx="8001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NASA JSC SBIR Phase II Sequential Contract </a:t>
            </a:r>
            <a:r>
              <a:rPr lang="en-US" sz="2400" dirty="0">
                <a:latin typeface="+mj-lt"/>
                <a:ea typeface="Times New Roman" panose="02020603050405020304" pitchFamily="18" charset="0"/>
              </a:rPr>
              <a:t>80NSSC20C0250</a:t>
            </a:r>
          </a:p>
          <a:p>
            <a:pPr algn="ctr"/>
            <a:r>
              <a:rPr lang="en-US" dirty="0">
                <a:solidFill>
                  <a:schemeClr val="tx1">
                    <a:lumMod val="85000"/>
                  </a:schemeClr>
                </a:solidFill>
                <a:latin typeface="+mj-lt"/>
              </a:rPr>
              <a:t>September 15, 2020 – September 14, 2022</a:t>
            </a:r>
          </a:p>
        </p:txBody>
      </p:sp>
    </p:spTree>
    <p:extLst>
      <p:ext uri="{BB962C8B-B14F-4D97-AF65-F5344CB8AC3E}">
        <p14:creationId xmlns:p14="http://schemas.microsoft.com/office/powerpoint/2010/main" val="11895634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906000" y="6358202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20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BBD5EF6-B18E-4C94-9A4B-13CA30D91BF9}"/>
              </a:ext>
            </a:extLst>
          </p:cNvPr>
          <p:cNvGrpSpPr/>
          <p:nvPr/>
        </p:nvGrpSpPr>
        <p:grpSpPr>
          <a:xfrm>
            <a:off x="6024728" y="3985606"/>
            <a:ext cx="5060648" cy="2353088"/>
            <a:chOff x="481914" y="3077463"/>
            <a:chExt cx="3429660" cy="1594715"/>
          </a:xfrm>
        </p:grpSpPr>
        <p:pic>
          <p:nvPicPr>
            <p:cNvPr id="12" name="Content Placeholder 13" descr="Map&#10;&#10;Description automatically generated">
              <a:extLst>
                <a:ext uri="{FF2B5EF4-FFF2-40B4-BE49-F238E27FC236}">
                  <a16:creationId xmlns:a16="http://schemas.microsoft.com/office/drawing/2014/main" id="{64B84B32-3782-4186-9CF4-EE87CF5931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6344" y="3077463"/>
              <a:ext cx="1235230" cy="1235230"/>
            </a:xfrm>
            <a:prstGeom prst="rect">
              <a:avLst/>
            </a:prstGeom>
          </p:spPr>
        </p:pic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58BC63A-0D71-4644-97F5-5E0CCA082466}"/>
                </a:ext>
              </a:extLst>
            </p:cNvPr>
            <p:cNvGrpSpPr/>
            <p:nvPr/>
          </p:nvGrpSpPr>
          <p:grpSpPr>
            <a:xfrm>
              <a:off x="1332038" y="3077463"/>
              <a:ext cx="1274686" cy="1242054"/>
              <a:chOff x="2819400" y="2971800"/>
              <a:chExt cx="3052763" cy="3052763"/>
            </a:xfrm>
          </p:grpSpPr>
          <p:pic>
            <p:nvPicPr>
              <p:cNvPr id="11" name="Content Placeholder 7" descr="A map of the world&#10;&#10;Description automatically generated with low confidence">
                <a:extLst>
                  <a:ext uri="{FF2B5EF4-FFF2-40B4-BE49-F238E27FC236}">
                    <a16:creationId xmlns:a16="http://schemas.microsoft.com/office/drawing/2014/main" id="{8957E549-DA6B-448C-A662-74A7AE46A2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19400" y="2971800"/>
                <a:ext cx="3052763" cy="3052763"/>
              </a:xfrm>
              <a:prstGeom prst="rect">
                <a:avLst/>
              </a:prstGeom>
            </p:spPr>
          </p:pic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200BEA03-1736-4762-A30D-E3DAAD2F42DF}"/>
                  </a:ext>
                </a:extLst>
              </p:cNvPr>
              <p:cNvSpPr/>
              <p:nvPr/>
            </p:nvSpPr>
            <p:spPr>
              <a:xfrm>
                <a:off x="3994484" y="3429000"/>
                <a:ext cx="806116" cy="754312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5D9D6FA-AD02-4D34-902A-5103DE89F312}"/>
                </a:ext>
              </a:extLst>
            </p:cNvPr>
            <p:cNvSpPr txBox="1"/>
            <p:nvPr/>
          </p:nvSpPr>
          <p:spPr>
            <a:xfrm>
              <a:off x="481914" y="4421877"/>
              <a:ext cx="3429660" cy="250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/>
                <a:t>Induction Melted Iron Grain Texture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97B8C46-6E97-429B-8AD7-70897AEF6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1914" y="3077463"/>
              <a:ext cx="817173" cy="1239083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549A015-A213-4B35-A2AA-E1B1C6C7002A}"/>
              </a:ext>
            </a:extLst>
          </p:cNvPr>
          <p:cNvGrpSpPr/>
          <p:nvPr/>
        </p:nvGrpSpPr>
        <p:grpSpPr>
          <a:xfrm>
            <a:off x="6425797" y="1208389"/>
            <a:ext cx="4372771" cy="2588393"/>
            <a:chOff x="7861991" y="3231413"/>
            <a:chExt cx="2776785" cy="164367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A5D55FE-13DA-4617-9C53-757A2D2F0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861991" y="3239250"/>
              <a:ext cx="1290957" cy="129276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BE72B5F-971A-41C3-8C11-49D31CC5E8D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265224" y="3231413"/>
              <a:ext cx="1312160" cy="131216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EDBA550-784A-4476-B903-F28F2108A5AC}"/>
                </a:ext>
              </a:extLst>
            </p:cNvPr>
            <p:cNvSpPr txBox="1"/>
            <p:nvPr/>
          </p:nvSpPr>
          <p:spPr>
            <a:xfrm>
              <a:off x="7942776" y="4640555"/>
              <a:ext cx="2696000" cy="234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/>
                <a:t>Induction Melted Iron Inclusions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A2C6071-772F-4C34-811F-66D5883BACB3}"/>
              </a:ext>
            </a:extLst>
          </p:cNvPr>
          <p:cNvGrpSpPr/>
          <p:nvPr/>
        </p:nvGrpSpPr>
        <p:grpSpPr>
          <a:xfrm>
            <a:off x="840196" y="2490819"/>
            <a:ext cx="4585527" cy="2989573"/>
            <a:chOff x="3355326" y="3224258"/>
            <a:chExt cx="3143456" cy="2049403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025B3F2-D4C5-44CC-B0B3-8B2615952F1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984630" y="3225115"/>
              <a:ext cx="1514152" cy="1516258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88799F2-ED48-4BF3-8B2D-5A88AC231BF0}"/>
                </a:ext>
              </a:extLst>
            </p:cNvPr>
            <p:cNvSpPr txBox="1"/>
            <p:nvPr/>
          </p:nvSpPr>
          <p:spPr>
            <a:xfrm>
              <a:off x="3552400" y="4830590"/>
              <a:ext cx="2696000" cy="443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/>
                <a:t>Electric Arc Melted Iron Porosity</a:t>
              </a:r>
            </a:p>
            <a:p>
              <a:pPr algn="ctr"/>
              <a:r>
                <a:rPr lang="en-US" i="1" dirty="0"/>
                <a:t>(edge and center regions)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36F2462-378B-4AAC-9937-C38356D5CA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355326" y="3224258"/>
              <a:ext cx="1524777" cy="1524777"/>
            </a:xfrm>
            <a:prstGeom prst="rect">
              <a:avLst/>
            </a:prstGeom>
          </p:spPr>
        </p:pic>
      </p:grpSp>
      <p:sp>
        <p:nvSpPr>
          <p:cNvPr id="33" name="Title 1">
            <a:extLst>
              <a:ext uri="{FF2B5EF4-FFF2-40B4-BE49-F238E27FC236}">
                <a16:creationId xmlns:a16="http://schemas.microsoft.com/office/drawing/2014/main" id="{81779FFF-17B2-84A6-5134-C0C590C5A407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Melt Refining Materials Characterization</a:t>
            </a:r>
            <a:endParaRPr lang="en-US" sz="3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F10EB66-F762-47E8-7ABD-16A0FF0B40BB}"/>
              </a:ext>
            </a:extLst>
          </p:cNvPr>
          <p:cNvSpPr txBox="1"/>
          <p:nvPr/>
        </p:nvSpPr>
        <p:spPr>
          <a:xfrm>
            <a:off x="1269406" y="1083812"/>
            <a:ext cx="38529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Images courtesy of Peter </a:t>
            </a:r>
            <a:r>
              <a:rPr lang="en-US" dirty="0" err="1"/>
              <a:t>Corwyn</a:t>
            </a:r>
            <a:r>
              <a:rPr lang="en-US" dirty="0"/>
              <a:t> and</a:t>
            </a:r>
          </a:p>
          <a:p>
            <a:r>
              <a:rPr lang="en-US" dirty="0"/>
              <a:t>Colorado School of Mines</a:t>
            </a:r>
          </a:p>
        </p:txBody>
      </p:sp>
    </p:spTree>
    <p:extLst>
      <p:ext uri="{BB962C8B-B14F-4D97-AF65-F5344CB8AC3E}">
        <p14:creationId xmlns:p14="http://schemas.microsoft.com/office/powerpoint/2010/main" val="13447007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906000" y="6358202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EDBA550-784A-4476-B903-F28F2108A5AC}"/>
              </a:ext>
            </a:extLst>
          </p:cNvPr>
          <p:cNvSpPr txBox="1"/>
          <p:nvPr/>
        </p:nvSpPr>
        <p:spPr>
          <a:xfrm>
            <a:off x="1371600" y="5395362"/>
            <a:ext cx="5711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Wire-fed arc deposition of metallic iron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879DF5C-1C4F-F691-C280-70D62D0181EE}"/>
              </a:ext>
            </a:extLst>
          </p:cNvPr>
          <p:cNvGrpSpPr/>
          <p:nvPr/>
        </p:nvGrpSpPr>
        <p:grpSpPr>
          <a:xfrm>
            <a:off x="437393" y="1231805"/>
            <a:ext cx="7117165" cy="4010765"/>
            <a:chOff x="2504815" y="3023137"/>
            <a:chExt cx="5673886" cy="3197428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4EF6383C-FCDF-4F66-9885-018EB9EC66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600" y="3023137"/>
              <a:ext cx="2811780" cy="1544955"/>
            </a:xfrm>
            <a:prstGeom prst="rect">
              <a:avLst/>
            </a:prstGeom>
            <a:noFill/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09321E3-2098-42FB-971B-0A44B8E7D7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7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386491" y="3023137"/>
              <a:ext cx="2786113" cy="154851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257B76E-083A-4181-A5F7-04A26B732A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8000"/>
                      </a14:imgEffect>
                    </a14:imgLayer>
                  </a14:imgProps>
                </a:ext>
              </a:extLst>
            </a:blip>
            <a:srcRect t="-26237" b="26237"/>
            <a:stretch/>
          </p:blipFill>
          <p:spPr>
            <a:xfrm>
              <a:off x="2504815" y="4076700"/>
              <a:ext cx="2811780" cy="214386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827EBD0-4E93-43AB-811C-448F1B08AF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 t="-24745" b="24745"/>
            <a:stretch/>
          </p:blipFill>
          <p:spPr>
            <a:xfrm>
              <a:off x="5386491" y="4114800"/>
              <a:ext cx="2792210" cy="2091109"/>
            </a:xfrm>
            <a:prstGeom prst="rect">
              <a:avLst/>
            </a:prstGeom>
          </p:spPr>
        </p:pic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31C4744D-6F7F-4F9A-5729-DC2EC3966981}"/>
              </a:ext>
            </a:extLst>
          </p:cNvPr>
          <p:cNvSpPr txBox="1">
            <a:spLocks/>
          </p:cNvSpPr>
          <p:nvPr/>
        </p:nvSpPr>
        <p:spPr>
          <a:xfrm>
            <a:off x="381000" y="139188"/>
            <a:ext cx="11277600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Colorado School of Mines:  Additive Manufacturing</a:t>
            </a:r>
            <a:endParaRPr lang="en-US" sz="32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FA2681F-7A40-B3B0-DB69-A21E74F5BF4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15275" y="957789"/>
            <a:ext cx="3981450" cy="408622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1769200-2D9D-6392-A232-4F9B5B776EC5}"/>
              </a:ext>
            </a:extLst>
          </p:cNvPr>
          <p:cNvSpPr txBox="1"/>
          <p:nvPr/>
        </p:nvSpPr>
        <p:spPr>
          <a:xfrm>
            <a:off x="8175051" y="5146442"/>
            <a:ext cx="371441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Wheel additively manufactured from commercial analog alloy similar to the MMOST material</a:t>
            </a:r>
          </a:p>
        </p:txBody>
      </p:sp>
    </p:spTree>
    <p:extLst>
      <p:ext uri="{BB962C8B-B14F-4D97-AF65-F5344CB8AC3E}">
        <p14:creationId xmlns:p14="http://schemas.microsoft.com/office/powerpoint/2010/main" val="10960713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20400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5986034" y="2943941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 Placeholder 2"/>
          <p:cNvSpPr>
            <a:spLocks noGrp="1"/>
          </p:cNvSpPr>
          <p:nvPr>
            <p:ph type="body" idx="1"/>
          </p:nvPr>
        </p:nvSpPr>
        <p:spPr>
          <a:xfrm>
            <a:off x="876482" y="1796597"/>
            <a:ext cx="10742204" cy="3988623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400" b="1" i="1" dirty="0"/>
              <a:t>Forward Plans: 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/>
              <a:t> Continue operation and refinement of each MMOST process module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/>
              <a:t> Demonstrate units in air and vacuum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/>
              <a:t>Varying stages of completion already to this point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/>
              <a:t> Integrate unit operations using protocols that minimize peak power demand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/>
              <a:t> Establish mass, volume, power estimates for a scaled-up system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/>
              <a:t> Define path toward mission infusion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906000" y="6320101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277A0B5-CCF3-3C5F-86B0-BE820CB607ED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Moon to Mars Oxygen and Steel Technology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846915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232" y="6195299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 Placeholder 2"/>
          <p:cNvSpPr>
            <a:spLocks noGrp="1"/>
          </p:cNvSpPr>
          <p:nvPr>
            <p:ph type="body" idx="1"/>
          </p:nvPr>
        </p:nvSpPr>
        <p:spPr>
          <a:xfrm>
            <a:off x="1052528" y="1298422"/>
            <a:ext cx="10210800" cy="5021679"/>
          </a:xfrm>
        </p:spPr>
        <p:txBody>
          <a:bodyPr>
            <a:noAutofit/>
          </a:bodyPr>
          <a:lstStyle/>
          <a:p>
            <a:pPr defTabSz="228600">
              <a:spcBef>
                <a:spcPts val="600"/>
              </a:spcBef>
              <a:spcAft>
                <a:spcPts val="300"/>
              </a:spcAft>
            </a:pPr>
            <a:r>
              <a:rPr lang="en-US" sz="2400" b="1" i="1" dirty="0"/>
              <a:t>Potential Follow-on Activities/Mission Infusion: 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/>
              <a:t>	LOXIE lunar flight experiment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/>
              <a:t>Robotic sub-scale system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/>
              <a:t>Delivered to the Moon on a CLPS lander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/>
              <a:t>  Pilot unit operation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/>
              <a:t>Crewed Artemis mission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/>
              <a:t>Demonstrate operations and manufacturing in the lunar environment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/>
              <a:t>   MMOST commercial system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/>
              <a:t>Support lunar base operations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/>
              <a:t>Develop a cis-lunar economy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906000" y="6320101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2522243-C134-5103-0D76-5C7E31D3CDDB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Moon to Mars Oxygen and Steel Technology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486272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232" y="6195299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 Placeholder 2"/>
          <p:cNvSpPr>
            <a:spLocks noGrp="1"/>
          </p:cNvSpPr>
          <p:nvPr>
            <p:ph type="body" idx="1"/>
          </p:nvPr>
        </p:nvSpPr>
        <p:spPr>
          <a:xfrm>
            <a:off x="1269210" y="1409700"/>
            <a:ext cx="9703590" cy="4038600"/>
          </a:xfrm>
        </p:spPr>
        <p:txBody>
          <a:bodyPr>
            <a:noAutofit/>
          </a:bodyPr>
          <a:lstStyle/>
          <a:p>
            <a:pPr defTabSz="228600">
              <a:spcBef>
                <a:spcPts val="600"/>
              </a:spcBef>
              <a:spcAft>
                <a:spcPts val="300"/>
              </a:spcAft>
            </a:pPr>
            <a:r>
              <a:rPr lang="en-US" sz="2400" b="1" i="1" dirty="0"/>
              <a:t>Acknowledgements: </a:t>
            </a:r>
          </a:p>
          <a:p>
            <a:pPr defTabSz="228600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/>
              <a:t>	All project teams and members from Pioneer Astronautics, Colorado School of Mines, and Honeybee Robotics</a:t>
            </a:r>
          </a:p>
          <a:p>
            <a:pPr defTabSz="228600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/>
              <a:t> 	NASA Johnson Space Flight Center</a:t>
            </a:r>
          </a:p>
          <a:p>
            <a:pPr lvl="1" defTabSz="228600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/>
              <a:t> 	Aaron Paz, COR</a:t>
            </a:r>
          </a:p>
          <a:p>
            <a:pPr defTabSz="228600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/>
              <a:t> 	NASA SBIR program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906000" y="6320101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D284975-FD54-04A1-E6F1-D1C4E387CFED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Moon to Mars Oxygen and Steel Technology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60456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C3128-E967-9E56-31C0-EB95071DC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6D8770-BBDE-743E-DA83-D5A9DB4D8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C014-E952-4393-9494-EFB4888EF0B4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3545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38546" y="1664304"/>
            <a:ext cx="792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Flow Sheet Development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idx="1"/>
          </p:nvPr>
        </p:nvSpPr>
        <p:spPr>
          <a:xfrm>
            <a:off x="2057400" y="2209800"/>
            <a:ext cx="8534400" cy="4114800"/>
          </a:xfrm>
        </p:spPr>
        <p:txBody>
          <a:bodyPr>
            <a:noAutofit/>
          </a:bodyPr>
          <a:lstStyle/>
          <a:p>
            <a:pPr defTabSz="228600">
              <a:spcBef>
                <a:spcPts val="600"/>
              </a:spcBef>
              <a:spcAft>
                <a:spcPts val="300"/>
              </a:spcAft>
            </a:pPr>
            <a:r>
              <a:rPr lang="en-US" sz="2000" b="1" i="1" dirty="0"/>
              <a:t>Lunar Mare – High Ilmenite Case: 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	For regolith containing ilmenite (FeO·TiO2)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/>
              <a:t>   Suitable for lunar mare regions such as Apollo 11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/>
              <a:t>   Beneficiation via particle size separation, magnetic separation (to remove agglutinates), and electrostatic separation (to boost ilmenite concentration)</a:t>
            </a:r>
          </a:p>
          <a:p>
            <a:pPr indent="-246888" defTabSz="228600">
              <a:spcBef>
                <a:spcPts val="600"/>
              </a:spcBef>
              <a:spcAft>
                <a:spcPts val="300"/>
              </a:spcAft>
            </a:pPr>
            <a:r>
              <a:rPr lang="en-US" sz="2000" b="1" i="1" dirty="0"/>
              <a:t>Lunar Mare – High </a:t>
            </a:r>
            <a:r>
              <a:rPr lang="en-US" sz="2000" b="1" i="1" dirty="0" err="1"/>
              <a:t>FeO</a:t>
            </a:r>
            <a:r>
              <a:rPr lang="en-US" sz="2000" b="1" i="1" dirty="0"/>
              <a:t> Case: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  For regolith containing naturally high </a:t>
            </a:r>
            <a:r>
              <a:rPr lang="en-US" sz="1800" dirty="0" err="1"/>
              <a:t>FeO</a:t>
            </a:r>
            <a:r>
              <a:rPr lang="en-US" sz="1800" dirty="0"/>
              <a:t> content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400" dirty="0"/>
              <a:t>   </a:t>
            </a:r>
            <a:r>
              <a:rPr lang="en-US" sz="1600" dirty="0"/>
              <a:t>Suitable for select lunar mare regions, particularly near the South Pole (Artemis)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/>
              <a:t>   Upgrades </a:t>
            </a:r>
            <a:r>
              <a:rPr lang="en-US" sz="1600" dirty="0" err="1"/>
              <a:t>FeO</a:t>
            </a:r>
            <a:r>
              <a:rPr lang="en-US" sz="1600" dirty="0"/>
              <a:t> concentration via particle size separation, magnetic separation (to remove agglutinates), and additional magnetic separation (to boost contained </a:t>
            </a:r>
            <a:r>
              <a:rPr lang="en-US" sz="1600" dirty="0" err="1"/>
              <a:t>FeO</a:t>
            </a:r>
            <a:r>
              <a:rPr lang="en-US" sz="1600" dirty="0"/>
              <a:t> concentration)</a:t>
            </a:r>
          </a:p>
          <a:p>
            <a:pPr marL="393192" lvl="1" indent="0" defTabSz="228600">
              <a:spcBef>
                <a:spcPts val="600"/>
              </a:spcBef>
              <a:spcAft>
                <a:spcPts val="300"/>
              </a:spcAft>
            </a:pPr>
            <a:endParaRPr lang="en-US" sz="1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906000" y="6391804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CB6415E-B2D8-D81D-CFEC-D16109838863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Moon to Mars Oxygen and Steel Technology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97490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38546" y="1664304"/>
            <a:ext cx="792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Flow Sheet Development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idx="1"/>
          </p:nvPr>
        </p:nvSpPr>
        <p:spPr>
          <a:xfrm>
            <a:off x="2057400" y="2209800"/>
            <a:ext cx="7772400" cy="4114800"/>
          </a:xfrm>
        </p:spPr>
        <p:txBody>
          <a:bodyPr>
            <a:noAutofit/>
          </a:bodyPr>
          <a:lstStyle/>
          <a:p>
            <a:pPr defTabSz="228600">
              <a:spcBef>
                <a:spcPts val="600"/>
              </a:spcBef>
              <a:spcAft>
                <a:spcPts val="300"/>
              </a:spcAft>
            </a:pPr>
            <a:r>
              <a:rPr lang="en-US" sz="2000" b="1" i="1" dirty="0"/>
              <a:t>MMOST Primary Process Energy and Power Requirements: </a:t>
            </a:r>
          </a:p>
          <a:p>
            <a:pPr marL="285750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For 35 kg/day iron production rate (10 kg/day oxygen)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	 Six 4-hour batches per day of feed to iron oxide reduction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	 20.2 kg beneficiated regolith/batch at 70% ilmenite</a:t>
            </a:r>
            <a:endParaRPr lang="en-US" sz="1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906000" y="6324601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C137ED-9815-4449-B15A-B5F455CB97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0437" y="3903256"/>
            <a:ext cx="4859824" cy="2505175"/>
          </a:xfrm>
          <a:prstGeom prst="rect">
            <a:avLst/>
          </a:prstGeom>
          <a:solidFill>
            <a:schemeClr val="tx2">
              <a:shade val="90000"/>
            </a:schemeClr>
          </a:solidFill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FBFF2C10-D4F5-4515-8E11-9D7E721CF86F}"/>
              </a:ext>
            </a:extLst>
          </p:cNvPr>
          <p:cNvSpPr txBox="1">
            <a:spLocks/>
          </p:cNvSpPr>
          <p:nvPr/>
        </p:nvSpPr>
        <p:spPr>
          <a:xfrm>
            <a:off x="7010400" y="4648201"/>
            <a:ext cx="3470130" cy="1828799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spcBef>
                <a:spcPts val="600"/>
              </a:spcBef>
              <a:spcAft>
                <a:spcPts val="300"/>
              </a:spcAft>
            </a:pPr>
            <a:r>
              <a:rPr lang="en-US" sz="1600" i="1" dirty="0"/>
              <a:t>Values are for 100% efficiency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</a:pPr>
            <a:r>
              <a:rPr lang="en-US" sz="1600" i="1" dirty="0"/>
              <a:t>Process sequencing and process duration can be adjusted to minimize peak power demand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</a:pPr>
            <a:r>
              <a:rPr lang="en-US" sz="1600" i="1" dirty="0"/>
              <a:t>Heat recovery will be employed when possible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34E34A9-A7D5-014F-729D-CD006F065968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Moon to Mars Oxygen and Steel Technology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1253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870" y="6152768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20400" y="6172200"/>
            <a:ext cx="114748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933184" y="6389495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Moon to Mars Oxygen and Steel Technology</a:t>
            </a:r>
            <a:endParaRPr lang="en-US" sz="3200" dirty="0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4CAC6FB8-5EB7-5B92-6B3E-45111201ACF6}"/>
              </a:ext>
            </a:extLst>
          </p:cNvPr>
          <p:cNvGrpSpPr/>
          <p:nvPr/>
        </p:nvGrpSpPr>
        <p:grpSpPr>
          <a:xfrm>
            <a:off x="702772" y="2412649"/>
            <a:ext cx="11162698" cy="2196306"/>
            <a:chOff x="184990" y="2328387"/>
            <a:chExt cx="11162698" cy="2196306"/>
          </a:xfrm>
        </p:grpSpPr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5986034" y="2943941"/>
              <a:ext cx="21993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000">
                  <a:latin typeface="Arial" pitchFamily="34" charset="0"/>
                  <a:ea typeface="Times New Roman" pitchFamily="18" charset="0"/>
                  <a:cs typeface="Arial" pitchFamily="34" charset="0"/>
                </a:rPr>
                <a:t> </a:t>
              </a: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9132FC4-2361-E3F6-9B15-67C4F771B2B7}"/>
                </a:ext>
              </a:extLst>
            </p:cNvPr>
            <p:cNvSpPr/>
            <p:nvPr/>
          </p:nvSpPr>
          <p:spPr>
            <a:xfrm>
              <a:off x="1474245" y="2429081"/>
              <a:ext cx="1524000" cy="12954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Beneficiation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112EC54-487D-4C55-DF2A-C22F50F5AE32}"/>
                </a:ext>
              </a:extLst>
            </p:cNvPr>
            <p:cNvSpPr/>
            <p:nvPr/>
          </p:nvSpPr>
          <p:spPr>
            <a:xfrm>
              <a:off x="4185841" y="2434276"/>
              <a:ext cx="1524000" cy="12954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Reduction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1237427-5896-12AF-8F0F-473B6D5921FA}"/>
                </a:ext>
              </a:extLst>
            </p:cNvPr>
            <p:cNvSpPr/>
            <p:nvPr/>
          </p:nvSpPr>
          <p:spPr>
            <a:xfrm>
              <a:off x="6906793" y="2434276"/>
              <a:ext cx="1524000" cy="12954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Melt Refining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B1FFCC3-379C-2C94-4C99-4B0A69F0D72F}"/>
                </a:ext>
              </a:extLst>
            </p:cNvPr>
            <p:cNvSpPr/>
            <p:nvPr/>
          </p:nvSpPr>
          <p:spPr>
            <a:xfrm>
              <a:off x="9622272" y="2429081"/>
              <a:ext cx="1725416" cy="12954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Additive Manufacturing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1A9B300B-2CD5-20A2-700A-7BCEA895BFF3}"/>
                </a:ext>
              </a:extLst>
            </p:cNvPr>
            <p:cNvCxnSpPr>
              <a:cxnSpLocks/>
              <a:stCxn id="5" idx="3"/>
              <a:endCxn id="13" idx="1"/>
            </p:cNvCxnSpPr>
            <p:nvPr/>
          </p:nvCxnSpPr>
          <p:spPr>
            <a:xfrm>
              <a:off x="2998245" y="3076781"/>
              <a:ext cx="1187596" cy="5195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0A0556AA-3E2D-8F42-8049-A39D59A8CFD7}"/>
                </a:ext>
              </a:extLst>
            </p:cNvPr>
            <p:cNvCxnSpPr>
              <a:cxnSpLocks/>
              <a:stCxn id="14" idx="3"/>
              <a:endCxn id="15" idx="1"/>
            </p:cNvCxnSpPr>
            <p:nvPr/>
          </p:nvCxnSpPr>
          <p:spPr>
            <a:xfrm flipV="1">
              <a:off x="8430793" y="3076781"/>
              <a:ext cx="1191479" cy="5195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7532CB9A-0F2A-F673-A2BC-48C91954673F}"/>
                </a:ext>
              </a:extLst>
            </p:cNvPr>
            <p:cNvCxnSpPr>
              <a:cxnSpLocks/>
              <a:stCxn id="13" idx="3"/>
              <a:endCxn id="14" idx="1"/>
            </p:cNvCxnSpPr>
            <p:nvPr/>
          </p:nvCxnSpPr>
          <p:spPr>
            <a:xfrm>
              <a:off x="5709841" y="3081976"/>
              <a:ext cx="1196952" cy="0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30D7FD83-4213-8B14-9642-7917A0A528A7}"/>
                </a:ext>
              </a:extLst>
            </p:cNvPr>
            <p:cNvCxnSpPr>
              <a:cxnSpLocks/>
              <a:endCxn id="5" idx="1"/>
            </p:cNvCxnSpPr>
            <p:nvPr/>
          </p:nvCxnSpPr>
          <p:spPr>
            <a:xfrm>
              <a:off x="1066800" y="3076781"/>
              <a:ext cx="407445" cy="0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30DBB5F0-5C32-0934-C5C2-AE6EE4112D7A}"/>
                </a:ext>
              </a:extLst>
            </p:cNvPr>
            <p:cNvCxnSpPr>
              <a:cxnSpLocks/>
              <a:stCxn id="5" idx="2"/>
            </p:cNvCxnSpPr>
            <p:nvPr/>
          </p:nvCxnSpPr>
          <p:spPr>
            <a:xfrm>
              <a:off x="2236245" y="3724481"/>
              <a:ext cx="0" cy="390319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781FCCDC-027E-7BCE-5576-C388BD0229A8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 flipH="1">
              <a:off x="4947840" y="3729676"/>
              <a:ext cx="1" cy="404851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B028D3D5-3372-F11C-BC50-39884D88D1A0}"/>
                </a:ext>
              </a:extLst>
            </p:cNvPr>
            <p:cNvCxnSpPr>
              <a:cxnSpLocks/>
              <a:stCxn id="14" idx="2"/>
            </p:cNvCxnSpPr>
            <p:nvPr/>
          </p:nvCxnSpPr>
          <p:spPr>
            <a:xfrm>
              <a:off x="7668793" y="3729676"/>
              <a:ext cx="0" cy="404851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3A62AEC6-CAD1-CE8D-290F-6DB62DF3094B}"/>
                </a:ext>
              </a:extLst>
            </p:cNvPr>
            <p:cNvCxnSpPr>
              <a:cxnSpLocks/>
            </p:cNvCxnSpPr>
            <p:nvPr/>
          </p:nvCxnSpPr>
          <p:spPr>
            <a:xfrm>
              <a:off x="10453944" y="3729676"/>
              <a:ext cx="0" cy="404851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D0345DA-2DD6-1916-0BED-3A6DACA9DBFB}"/>
                </a:ext>
              </a:extLst>
            </p:cNvPr>
            <p:cNvSpPr txBox="1"/>
            <p:nvPr/>
          </p:nvSpPr>
          <p:spPr>
            <a:xfrm>
              <a:off x="184990" y="2784837"/>
              <a:ext cx="10188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92D050"/>
                  </a:solidFill>
                </a:rPr>
                <a:t>Lunar</a:t>
              </a:r>
            </a:p>
            <a:p>
              <a:r>
                <a:rPr lang="en-US" dirty="0">
                  <a:solidFill>
                    <a:srgbClr val="92D050"/>
                  </a:solidFill>
                </a:rPr>
                <a:t>Regolith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1C2F8F7-77C9-9E3E-6823-496818D239DC}"/>
                </a:ext>
              </a:extLst>
            </p:cNvPr>
            <p:cNvSpPr txBox="1"/>
            <p:nvPr/>
          </p:nvSpPr>
          <p:spPr>
            <a:xfrm>
              <a:off x="1828477" y="4092250"/>
              <a:ext cx="7968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Reject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3857AFE-87FE-2DAB-FCD5-9CF15AF28EA8}"/>
                </a:ext>
              </a:extLst>
            </p:cNvPr>
            <p:cNvSpPr txBox="1"/>
            <p:nvPr/>
          </p:nvSpPr>
          <p:spPr>
            <a:xfrm>
              <a:off x="3114279" y="2328387"/>
              <a:ext cx="881973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>
                  <a:solidFill>
                    <a:schemeClr val="bg1"/>
                  </a:solidFill>
                </a:rPr>
                <a:t>FeO</a:t>
              </a:r>
              <a:endParaRPr lang="en-US" dirty="0">
                <a:solidFill>
                  <a:schemeClr val="bg1"/>
                </a:solidFill>
              </a:endParaRPr>
            </a:p>
            <a:p>
              <a:r>
                <a:rPr lang="en-US" dirty="0">
                  <a:solidFill>
                    <a:schemeClr val="bg1"/>
                  </a:solidFill>
                </a:rPr>
                <a:t>FeTiO</a:t>
              </a:r>
              <a:r>
                <a:rPr lang="en-US" baseline="-25000" dirty="0">
                  <a:solidFill>
                    <a:schemeClr val="bg1"/>
                  </a:solidFill>
                </a:rPr>
                <a:t>3</a:t>
              </a:r>
            </a:p>
            <a:p>
              <a:endParaRPr lang="en-US" dirty="0">
                <a:solidFill>
                  <a:schemeClr val="bg1"/>
                </a:solidFill>
              </a:endParaRPr>
            </a:p>
            <a:p>
              <a:r>
                <a:rPr lang="en-US" dirty="0">
                  <a:solidFill>
                    <a:schemeClr val="bg1"/>
                  </a:solidFill>
                </a:rPr>
                <a:t>Mixed</a:t>
              </a:r>
            </a:p>
            <a:p>
              <a:r>
                <a:rPr lang="en-US" dirty="0">
                  <a:solidFill>
                    <a:schemeClr val="bg1"/>
                  </a:solidFill>
                </a:rPr>
                <a:t>Oxides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A4F0CECE-0210-90AB-3F20-B9C6C135D206}"/>
                </a:ext>
              </a:extLst>
            </p:cNvPr>
            <p:cNvSpPr txBox="1"/>
            <p:nvPr/>
          </p:nvSpPr>
          <p:spPr>
            <a:xfrm>
              <a:off x="4724862" y="4134527"/>
              <a:ext cx="4507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O</a:t>
              </a:r>
              <a:r>
                <a:rPr lang="en-US" b="1" baseline="-25000" dirty="0">
                  <a:solidFill>
                    <a:srgbClr val="C00000"/>
                  </a:solidFill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E7BB8CD-77E1-1709-C9C3-886209269E30}"/>
                </a:ext>
              </a:extLst>
            </p:cNvPr>
            <p:cNvSpPr txBox="1"/>
            <p:nvPr/>
          </p:nvSpPr>
          <p:spPr>
            <a:xfrm>
              <a:off x="6888387" y="4141784"/>
              <a:ext cx="15608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Mixed Oxides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D43A32B-4949-C2BE-4FD6-49EF22FD241D}"/>
                </a:ext>
              </a:extLst>
            </p:cNvPr>
            <p:cNvSpPr txBox="1"/>
            <p:nvPr/>
          </p:nvSpPr>
          <p:spPr>
            <a:xfrm>
              <a:off x="9870773" y="4155361"/>
              <a:ext cx="12284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C00000"/>
                  </a:solidFill>
                </a:rPr>
                <a:t>Steel Parts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571A5E82-9F05-BD20-AABD-3BBBBDEC9DA7}"/>
                </a:ext>
              </a:extLst>
            </p:cNvPr>
            <p:cNvSpPr txBox="1"/>
            <p:nvPr/>
          </p:nvSpPr>
          <p:spPr>
            <a:xfrm>
              <a:off x="5893077" y="2551742"/>
              <a:ext cx="88197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Fe</a:t>
              </a:r>
            </a:p>
            <a:p>
              <a:endParaRPr lang="en-US" dirty="0">
                <a:solidFill>
                  <a:schemeClr val="bg1"/>
                </a:solidFill>
              </a:endParaRPr>
            </a:p>
            <a:p>
              <a:r>
                <a:rPr lang="en-US" dirty="0">
                  <a:solidFill>
                    <a:schemeClr val="bg1"/>
                  </a:solidFill>
                </a:rPr>
                <a:t>Mixed</a:t>
              </a:r>
            </a:p>
            <a:p>
              <a:r>
                <a:rPr lang="en-US" dirty="0">
                  <a:solidFill>
                    <a:schemeClr val="bg1"/>
                  </a:solidFill>
                </a:rPr>
                <a:t>Oxides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FF96DFB-4B9F-01FD-3B4C-82F981BECAB9}"/>
                </a:ext>
              </a:extLst>
            </p:cNvPr>
            <p:cNvSpPr txBox="1"/>
            <p:nvPr/>
          </p:nvSpPr>
          <p:spPr>
            <a:xfrm>
              <a:off x="8753945" y="2600171"/>
              <a:ext cx="4124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Fe</a:t>
              </a:r>
            </a:p>
          </p:txBody>
        </p:sp>
      </p:grpSp>
      <p:sp>
        <p:nvSpPr>
          <p:cNvPr id="62" name="Text Placeholder 2">
            <a:extLst>
              <a:ext uri="{FF2B5EF4-FFF2-40B4-BE49-F238E27FC236}">
                <a16:creationId xmlns:a16="http://schemas.microsoft.com/office/drawing/2014/main" id="{3F1D9A49-F879-EB95-BEC1-C24E2785B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11605" y="789255"/>
            <a:ext cx="8062647" cy="1503522"/>
          </a:xfrm>
        </p:spPr>
        <p:txBody>
          <a:bodyPr>
            <a:noAutofit/>
          </a:bodyPr>
          <a:lstStyle/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 Two-year design/build/test/demonstration program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 Final design targets 35 kg/day Fe and 10 kg/day O</a:t>
            </a:r>
            <a:r>
              <a:rPr lang="en-US" sz="1800" baseline="-25000" dirty="0"/>
              <a:t>2</a:t>
            </a:r>
            <a:r>
              <a:rPr lang="en-US" sz="1800" dirty="0"/>
              <a:t> with integrated operation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dirty="0"/>
              <a:t>Demonstration at 1/10</a:t>
            </a:r>
            <a:r>
              <a:rPr lang="en-US" baseline="30000" dirty="0"/>
              <a:t>th</a:t>
            </a:r>
            <a:r>
              <a:rPr lang="en-US" dirty="0"/>
              <a:t> scale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800" dirty="0"/>
              <a:t> Lunar Oxygen ISRU Experiment (LOXIE) demonstration added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6E686B8-BD16-04F9-C318-3989A3AAD8CB}"/>
              </a:ext>
            </a:extLst>
          </p:cNvPr>
          <p:cNvSpPr txBox="1"/>
          <p:nvPr/>
        </p:nvSpPr>
        <p:spPr>
          <a:xfrm>
            <a:off x="4187117" y="4971416"/>
            <a:ext cx="27232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Pioneer Astronautics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CD3F4E6-5F93-1722-7905-F544D3EEA4D5}"/>
              </a:ext>
            </a:extLst>
          </p:cNvPr>
          <p:cNvSpPr txBox="1"/>
          <p:nvPr/>
        </p:nvSpPr>
        <p:spPr>
          <a:xfrm>
            <a:off x="10314184" y="4999576"/>
            <a:ext cx="13676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Colorado</a:t>
            </a:r>
          </a:p>
          <a:p>
            <a:r>
              <a:rPr lang="en-US" sz="2000" b="1" dirty="0">
                <a:solidFill>
                  <a:schemeClr val="bg1"/>
                </a:solidFill>
              </a:rPr>
              <a:t>School of </a:t>
            </a:r>
          </a:p>
          <a:p>
            <a:r>
              <a:rPr lang="en-US" sz="2000" b="1" dirty="0">
                <a:solidFill>
                  <a:schemeClr val="bg1"/>
                </a:solidFill>
              </a:rPr>
              <a:t>Mines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62E8340-BF87-E586-860A-E396A66BD403}"/>
              </a:ext>
            </a:extLst>
          </p:cNvPr>
          <p:cNvSpPr txBox="1"/>
          <p:nvPr/>
        </p:nvSpPr>
        <p:spPr>
          <a:xfrm>
            <a:off x="3531333" y="6152768"/>
            <a:ext cx="25301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Honeybee Robotics</a:t>
            </a:r>
          </a:p>
        </p:txBody>
      </p:sp>
      <p:sp>
        <p:nvSpPr>
          <p:cNvPr id="53" name="Right Brace 52">
            <a:extLst>
              <a:ext uri="{FF2B5EF4-FFF2-40B4-BE49-F238E27FC236}">
                <a16:creationId xmlns:a16="http://schemas.microsoft.com/office/drawing/2014/main" id="{08DD888C-67E7-6F2B-F309-75A5CCCA5322}"/>
              </a:ext>
            </a:extLst>
          </p:cNvPr>
          <p:cNvSpPr/>
          <p:nvPr/>
        </p:nvSpPr>
        <p:spPr>
          <a:xfrm rot="5400000">
            <a:off x="5388509" y="1300481"/>
            <a:ext cx="320462" cy="6830281"/>
          </a:xfrm>
          <a:prstGeom prst="rightBrac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31A021A-5814-49B8-B8D2-0D937CB5BD0F}"/>
              </a:ext>
            </a:extLst>
          </p:cNvPr>
          <p:cNvSpPr/>
          <p:nvPr/>
        </p:nvSpPr>
        <p:spPr>
          <a:xfrm>
            <a:off x="7037768" y="5795674"/>
            <a:ext cx="1147482" cy="86562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Vacuum Testing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3BF2C33-80BA-B6BB-E30C-78236D10A68A}"/>
              </a:ext>
            </a:extLst>
          </p:cNvPr>
          <p:cNvSpPr/>
          <p:nvPr/>
        </p:nvSpPr>
        <p:spPr>
          <a:xfrm>
            <a:off x="8291611" y="4941289"/>
            <a:ext cx="1201632" cy="620482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Simulants</a:t>
            </a:r>
          </a:p>
        </p:txBody>
      </p:sp>
      <p:sp>
        <p:nvSpPr>
          <p:cNvPr id="70" name="Right Brace 69">
            <a:extLst>
              <a:ext uri="{FF2B5EF4-FFF2-40B4-BE49-F238E27FC236}">
                <a16:creationId xmlns:a16="http://schemas.microsoft.com/office/drawing/2014/main" id="{D9EBAE58-9CF5-4AD4-CDC0-DF522469653A}"/>
              </a:ext>
            </a:extLst>
          </p:cNvPr>
          <p:cNvSpPr/>
          <p:nvPr/>
        </p:nvSpPr>
        <p:spPr>
          <a:xfrm rot="5400000">
            <a:off x="10857836" y="3876043"/>
            <a:ext cx="320462" cy="1694806"/>
          </a:xfrm>
          <a:prstGeom prst="rightBrac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45336F2C-E209-E85A-EBF2-9A4B08874F3B}"/>
              </a:ext>
            </a:extLst>
          </p:cNvPr>
          <p:cNvCxnSpPr>
            <a:cxnSpLocks/>
          </p:cNvCxnSpPr>
          <p:nvPr/>
        </p:nvCxnSpPr>
        <p:spPr>
          <a:xfrm>
            <a:off x="6910363" y="5223198"/>
            <a:ext cx="1274887" cy="28332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FD36723B-D384-DD4C-4F8F-A40986533DFE}"/>
              </a:ext>
            </a:extLst>
          </p:cNvPr>
          <p:cNvCxnSpPr>
            <a:cxnSpLocks/>
          </p:cNvCxnSpPr>
          <p:nvPr/>
        </p:nvCxnSpPr>
        <p:spPr>
          <a:xfrm flipH="1">
            <a:off x="9599604" y="5257933"/>
            <a:ext cx="654146" cy="0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C04BF878-2CAB-94E5-27A4-63C0ED5B1A46}"/>
              </a:ext>
            </a:extLst>
          </p:cNvPr>
          <p:cNvCxnSpPr>
            <a:cxnSpLocks/>
          </p:cNvCxnSpPr>
          <p:nvPr/>
        </p:nvCxnSpPr>
        <p:spPr>
          <a:xfrm>
            <a:off x="6629088" y="5447243"/>
            <a:ext cx="281275" cy="34387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EE7F1CCC-0A45-11CD-85AC-85A84EE2A913}"/>
              </a:ext>
            </a:extLst>
          </p:cNvPr>
          <p:cNvCxnSpPr>
            <a:cxnSpLocks/>
            <a:stCxn id="66" idx="3"/>
          </p:cNvCxnSpPr>
          <p:nvPr/>
        </p:nvCxnSpPr>
        <p:spPr>
          <a:xfrm flipV="1">
            <a:off x="6061513" y="6228485"/>
            <a:ext cx="779892" cy="124338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D481A5A7-41FB-F0E0-FCD7-0DE24E209C3B}"/>
              </a:ext>
            </a:extLst>
          </p:cNvPr>
          <p:cNvCxnSpPr>
            <a:cxnSpLocks/>
          </p:cNvCxnSpPr>
          <p:nvPr/>
        </p:nvCxnSpPr>
        <p:spPr>
          <a:xfrm flipH="1">
            <a:off x="8310466" y="5879191"/>
            <a:ext cx="1943284" cy="349294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409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5986034" y="2943941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51612" y="5288753"/>
            <a:ext cx="47825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Lunar Materials Handling System</a:t>
            </a:r>
          </a:p>
          <a:p>
            <a:pPr algn="ctr"/>
            <a:r>
              <a:rPr lang="en-US" sz="1600" dirty="0"/>
              <a:t>(Repetitive Feeding/Discharging;</a:t>
            </a:r>
          </a:p>
          <a:p>
            <a:pPr algn="ctr"/>
            <a:r>
              <a:rPr lang="en-US" sz="1600" dirty="0"/>
              <a:t>Process Automation; Hydrogen Reduction)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ADD6DF2-476B-CD91-899A-E0F6A5B1949E}"/>
              </a:ext>
            </a:extLst>
          </p:cNvPr>
          <p:cNvGrpSpPr/>
          <p:nvPr/>
        </p:nvGrpSpPr>
        <p:grpSpPr>
          <a:xfrm>
            <a:off x="6705600" y="1406365"/>
            <a:ext cx="3777668" cy="3813992"/>
            <a:chOff x="6705600" y="2219981"/>
            <a:chExt cx="2971800" cy="3000375"/>
          </a:xfrm>
        </p:grpSpPr>
        <p:pic>
          <p:nvPicPr>
            <p:cNvPr id="11" name="Picture 10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305800" y="2219981"/>
              <a:ext cx="1371600" cy="1457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1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001000" y="3743980"/>
              <a:ext cx="1676400" cy="1466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2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705600" y="2219981"/>
              <a:ext cx="1524000" cy="1457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3"/>
            <p:cNvPicPr/>
            <p:nvPr/>
          </p:nvPicPr>
          <p:blipFill>
            <a:blip r:embed="rId7" cstate="print">
              <a:lum bright="10000"/>
            </a:blip>
            <a:srcRect/>
            <a:stretch>
              <a:fillRect/>
            </a:stretch>
          </p:blipFill>
          <p:spPr bwMode="auto">
            <a:xfrm>
              <a:off x="6705601" y="3743981"/>
              <a:ext cx="1209675" cy="147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" name="TextBox 23"/>
          <p:cNvSpPr txBox="1"/>
          <p:nvPr/>
        </p:nvSpPr>
        <p:spPr>
          <a:xfrm>
            <a:off x="1708732" y="5294176"/>
            <a:ext cx="3962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Lunar Soil Particle Separator</a:t>
            </a:r>
          </a:p>
          <a:p>
            <a:pPr algn="ctr"/>
            <a:r>
              <a:rPr lang="en-US" dirty="0"/>
              <a:t>(Beneficiation)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81F8D8B-B2FF-6D4D-90E9-A30D99FD4CC6}"/>
              </a:ext>
            </a:extLst>
          </p:cNvPr>
          <p:cNvGrpSpPr/>
          <p:nvPr/>
        </p:nvGrpSpPr>
        <p:grpSpPr>
          <a:xfrm>
            <a:off x="1708732" y="1450707"/>
            <a:ext cx="3993476" cy="3783251"/>
            <a:chOff x="2590800" y="2286341"/>
            <a:chExt cx="3111408" cy="2947617"/>
          </a:xfrm>
        </p:grpSpPr>
        <p:pic>
          <p:nvPicPr>
            <p:cNvPr id="23" name="Picture 22" descr="IMG_0093-Cone-Feeders"/>
            <p:cNvPicPr/>
            <p:nvPr/>
          </p:nvPicPr>
          <p:blipFill>
            <a:blip r:embed="rId8" cstate="print">
              <a:lum bright="6000"/>
            </a:blip>
            <a:srcRect/>
            <a:stretch>
              <a:fillRect/>
            </a:stretch>
          </p:blipFill>
          <p:spPr bwMode="auto">
            <a:xfrm>
              <a:off x="2590800" y="2292815"/>
              <a:ext cx="1694461" cy="1066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24" descr="DSC01215-MagCloseup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339050" y="2286341"/>
              <a:ext cx="1363158" cy="1855408"/>
            </a:xfrm>
            <a:prstGeom prst="rect">
              <a:avLst/>
            </a:prstGeom>
          </p:spPr>
        </p:pic>
        <p:pic>
          <p:nvPicPr>
            <p:cNvPr id="26" name="Picture 41" descr="IMG_0045-ElectroRollSep_2011-11-07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324634" y="4188666"/>
              <a:ext cx="1377574" cy="10316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26" descr="IMG_0360-FinalLabPSSep.jp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590800" y="3454154"/>
              <a:ext cx="1672050" cy="1779804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2037975" y="805555"/>
            <a:ext cx="792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Pioneer Precursor Technologies – NASA SBIR Phase I/II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906000" y="6391275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37D7465-5828-5E3F-780A-6480B046885A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Moon to Mars Oxygen and Steel Technology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06544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04207" y="5891903"/>
            <a:ext cx="5257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Extraterrestrial Metals Processing</a:t>
            </a:r>
          </a:p>
          <a:p>
            <a:pPr algn="ctr"/>
            <a:r>
              <a:rPr lang="en-US" dirty="0"/>
              <a:t>(H</a:t>
            </a:r>
            <a:r>
              <a:rPr lang="en-US" baseline="-25000" dirty="0"/>
              <a:t>2</a:t>
            </a:r>
            <a:r>
              <a:rPr lang="en-US" dirty="0"/>
              <a:t>/CO Reduction; Melt Refining)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041604" y="751985"/>
            <a:ext cx="792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Precursor Technologies – NASA SBIR Phase I/II (continued)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66280B8-7A1B-2BC9-1FDF-E6C0695C79D4}"/>
              </a:ext>
            </a:extLst>
          </p:cNvPr>
          <p:cNvGrpSpPr/>
          <p:nvPr/>
        </p:nvGrpSpPr>
        <p:grpSpPr>
          <a:xfrm>
            <a:off x="470963" y="1271034"/>
            <a:ext cx="11250073" cy="3858299"/>
            <a:chOff x="1675668" y="2345723"/>
            <a:chExt cx="8852209" cy="3035933"/>
          </a:xfrm>
        </p:grpSpPr>
        <p:pic>
          <p:nvPicPr>
            <p:cNvPr id="30" name="Picture 29"/>
            <p:cNvPicPr/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7000" contrast="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3714" y="2385797"/>
              <a:ext cx="2225222" cy="1083197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9005" y="3521850"/>
              <a:ext cx="1478872" cy="1856352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1245" y="2392712"/>
              <a:ext cx="1595157" cy="194565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3357" y="3224642"/>
              <a:ext cx="2052178" cy="1154350"/>
            </a:xfrm>
            <a:prstGeom prst="rect">
              <a:avLst/>
            </a:prstGeom>
          </p:spPr>
        </p:pic>
        <p:pic>
          <p:nvPicPr>
            <p:cNvPr id="29" name="Picture 28" descr="IMG_20181025_123120148"/>
            <p:cNvPicPr/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5668" y="2345723"/>
              <a:ext cx="2024403" cy="28358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Picture 30"/>
            <p:cNvPicPr/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3" t="2767"/>
            <a:stretch/>
          </p:blipFill>
          <p:spPr bwMode="auto">
            <a:xfrm>
              <a:off x="5538073" y="4193881"/>
              <a:ext cx="2225222" cy="118777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595262" y="4956203"/>
            <a:ext cx="2410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Iron Oxide</a:t>
            </a:r>
          </a:p>
          <a:p>
            <a:pPr algn="ctr"/>
            <a:r>
              <a:rPr lang="en-US" dirty="0"/>
              <a:t>Reduction Reactor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692499" y="4172390"/>
            <a:ext cx="1879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Iron Product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944646" y="5151278"/>
            <a:ext cx="2410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Iron Product</a:t>
            </a:r>
          </a:p>
          <a:p>
            <a:pPr algn="ctr"/>
            <a:r>
              <a:rPr lang="en-US" dirty="0"/>
              <a:t>and Machining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9906000" y="6324600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25950B5-9D9E-8724-D4B2-9DB78352D4C8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Moon to Mars Oxygen and Steel Technology</a:t>
            </a:r>
            <a:endParaRPr lang="en-US" sz="32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D5DCBB9-7844-1F35-5BEC-C4A0CAAA1073}"/>
              </a:ext>
            </a:extLst>
          </p:cNvPr>
          <p:cNvSpPr txBox="1"/>
          <p:nvPr/>
        </p:nvSpPr>
        <p:spPr>
          <a:xfrm>
            <a:off x="5936041" y="1424380"/>
            <a:ext cx="173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Reduced Regolith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16B5105-14E5-20D1-F94D-5EBF87603F53}"/>
              </a:ext>
            </a:extLst>
          </p:cNvPr>
          <p:cNvSpPr txBox="1"/>
          <p:nvPr/>
        </p:nvSpPr>
        <p:spPr>
          <a:xfrm>
            <a:off x="6745618" y="2711097"/>
            <a:ext cx="1370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Melting Furnace</a:t>
            </a:r>
          </a:p>
        </p:txBody>
      </p:sp>
    </p:spTree>
    <p:extLst>
      <p:ext uri="{BB962C8B-B14F-4D97-AF65-F5344CB8AC3E}">
        <p14:creationId xmlns:p14="http://schemas.microsoft.com/office/powerpoint/2010/main" val="4041597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34936" y="737434"/>
            <a:ext cx="792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Colorado School of Mines – Supporting Technologies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33108" y="4285530"/>
            <a:ext cx="36050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Tubular Mill and Wire Drawing </a:t>
            </a:r>
          </a:p>
          <a:p>
            <a:pPr algn="ctr"/>
            <a:r>
              <a:rPr lang="en-US" dirty="0"/>
              <a:t>(Preparation for Additive Manufacturing)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082653" y="4720707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Additive Manufacturing Evaluation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931872" y="5638076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High-Vacuum Chambers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DCF3C2B-F205-F1ED-7111-1C295BFD94A6}"/>
              </a:ext>
            </a:extLst>
          </p:cNvPr>
          <p:cNvGrpSpPr/>
          <p:nvPr/>
        </p:nvGrpSpPr>
        <p:grpSpPr>
          <a:xfrm>
            <a:off x="590703" y="1352461"/>
            <a:ext cx="3079574" cy="2852995"/>
            <a:chOff x="1219200" y="2254648"/>
            <a:chExt cx="2514336" cy="2329344"/>
          </a:xfrm>
        </p:grpSpPr>
        <p:pic>
          <p:nvPicPr>
            <p:cNvPr id="18" name="Picture 1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1" y="2254648"/>
              <a:ext cx="2514335" cy="1333500"/>
            </a:xfrm>
            <a:prstGeom prst="rect">
              <a:avLst/>
            </a:prstGeom>
          </p:spPr>
        </p:pic>
        <p:pic>
          <p:nvPicPr>
            <p:cNvPr id="20" name="Picture 19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" y="3632997"/>
              <a:ext cx="1327274" cy="950995"/>
            </a:xfrm>
            <a:prstGeom prst="rect">
              <a:avLst/>
            </a:prstGeom>
          </p:spPr>
        </p:pic>
        <p:pic>
          <p:nvPicPr>
            <p:cNvPr id="21" name="Picture 20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4305" y="3632997"/>
              <a:ext cx="1159231" cy="95099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7231CC0-DA83-1BBF-763E-C5D1ECE888FF}"/>
              </a:ext>
            </a:extLst>
          </p:cNvPr>
          <p:cNvGrpSpPr/>
          <p:nvPr/>
        </p:nvGrpSpPr>
        <p:grpSpPr>
          <a:xfrm>
            <a:off x="4368225" y="1284883"/>
            <a:ext cx="3235618" cy="3334463"/>
            <a:chOff x="4408099" y="2261890"/>
            <a:chExt cx="2907101" cy="2995910"/>
          </a:xfrm>
        </p:grpSpPr>
        <p:pic>
          <p:nvPicPr>
            <p:cNvPr id="22" name="Picture 21"/>
            <p:cNvPicPr/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8099" y="2261890"/>
              <a:ext cx="1419225" cy="1780540"/>
            </a:xfrm>
            <a:prstGeom prst="rect">
              <a:avLst/>
            </a:prstGeom>
          </p:spPr>
        </p:pic>
        <p:pic>
          <p:nvPicPr>
            <p:cNvPr id="23" name="Picture 22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9016" y="3851376"/>
              <a:ext cx="1416184" cy="1177825"/>
            </a:xfrm>
            <a:prstGeom prst="rect">
              <a:avLst/>
            </a:prstGeom>
          </p:spPr>
        </p:pic>
        <p:pic>
          <p:nvPicPr>
            <p:cNvPr id="24" name="Picture 23"/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7336" y="2521785"/>
              <a:ext cx="1417864" cy="1275334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8099" y="4091372"/>
              <a:ext cx="1427660" cy="1166428"/>
            </a:xfrm>
            <a:prstGeom prst="rect">
              <a:avLst/>
            </a:prstGeom>
          </p:spPr>
        </p:pic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6000" y="6372680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6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4F46DD6-E584-309C-DAFF-416ECE1C59C4}"/>
              </a:ext>
            </a:extLst>
          </p:cNvPr>
          <p:cNvGrpSpPr/>
          <p:nvPr/>
        </p:nvGrpSpPr>
        <p:grpSpPr>
          <a:xfrm>
            <a:off x="8820701" y="1393642"/>
            <a:ext cx="2907101" cy="4205509"/>
            <a:chOff x="8257062" y="2209800"/>
            <a:chExt cx="2514335" cy="3637321"/>
          </a:xfrm>
        </p:grpSpPr>
        <p:pic>
          <p:nvPicPr>
            <p:cNvPr id="25" name="Picture 24" descr="A close up of an engine&#10;&#10;Description automatically generated">
              <a:extLst>
                <a:ext uri="{FF2B5EF4-FFF2-40B4-BE49-F238E27FC236}">
                  <a16:creationId xmlns:a16="http://schemas.microsoft.com/office/drawing/2014/main" id="{0BB5559A-81AC-7445-A98B-1CE75E1DE41C}"/>
                </a:ext>
              </a:extLst>
            </p:cNvPr>
            <p:cNvPicPr/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9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57062" y="2209800"/>
              <a:ext cx="2498976" cy="1683045"/>
            </a:xfrm>
            <a:prstGeom prst="rect">
              <a:avLst/>
            </a:prstGeom>
          </p:spPr>
        </p:pic>
        <p:pic>
          <p:nvPicPr>
            <p:cNvPr id="27" name="Picture 26" descr="A picture containing indoor, old, dirty, engine&#10;&#10;Description automatically generated">
              <a:extLst>
                <a:ext uri="{FF2B5EF4-FFF2-40B4-BE49-F238E27FC236}">
                  <a16:creationId xmlns:a16="http://schemas.microsoft.com/office/drawing/2014/main" id="{89BC81D6-1CD4-4087-B24B-EF9CAE40C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7062" y="3961370"/>
              <a:ext cx="2514335" cy="1885751"/>
            </a:xfrm>
            <a:prstGeom prst="rect">
              <a:avLst/>
            </a:prstGeom>
          </p:spPr>
        </p:pic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A3C65A0C-046B-97A0-D6FE-EFEEEAA592A2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Moon to Mars Oxygen and Steel Technology</a:t>
            </a:r>
            <a:endParaRPr lang="en-US" sz="3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6599FEC-9431-DD56-EB41-F594E6DA020B}"/>
              </a:ext>
            </a:extLst>
          </p:cNvPr>
          <p:cNvSpPr txBox="1"/>
          <p:nvPr/>
        </p:nvSpPr>
        <p:spPr>
          <a:xfrm>
            <a:off x="1032007" y="6001503"/>
            <a:ext cx="7465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Honeybee Robotics – 3.5 Meter Lunar Vacuum Chamber</a:t>
            </a:r>
          </a:p>
        </p:txBody>
      </p:sp>
    </p:spTree>
    <p:extLst>
      <p:ext uri="{BB962C8B-B14F-4D97-AF65-F5344CB8AC3E}">
        <p14:creationId xmlns:p14="http://schemas.microsoft.com/office/powerpoint/2010/main" val="2796619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5986034" y="2943941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 Placeholder 2"/>
          <p:cNvSpPr>
            <a:spLocks noGrp="1"/>
          </p:cNvSpPr>
          <p:nvPr>
            <p:ph type="body" idx="1"/>
          </p:nvPr>
        </p:nvSpPr>
        <p:spPr>
          <a:xfrm>
            <a:off x="2057400" y="2133600"/>
            <a:ext cx="7772400" cy="37338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300"/>
              </a:spcAft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906000" y="6391804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259991" y="5920176"/>
            <a:ext cx="4378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MMOST Block Flow Diagram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F4C1B5-415E-471F-B902-D8024A1F95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3571" y="472932"/>
            <a:ext cx="4042829" cy="540011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9D115C9-5750-4235-98A3-F3FF1E1AE9F9}"/>
              </a:ext>
            </a:extLst>
          </p:cNvPr>
          <p:cNvSpPr txBox="1"/>
          <p:nvPr/>
        </p:nvSpPr>
        <p:spPr>
          <a:xfrm>
            <a:off x="6172200" y="5941367"/>
            <a:ext cx="4529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MMOST Metal Production Steps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6B17A0-E40C-4288-9EB7-58BFA2C2DA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9800" y="476644"/>
            <a:ext cx="4836731" cy="5390756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360362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13857" y="986906"/>
            <a:ext cx="792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+mj-lt"/>
              </a:rPr>
              <a:t>Flow Sheet Development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idx="1"/>
          </p:nvPr>
        </p:nvSpPr>
        <p:spPr>
          <a:xfrm>
            <a:off x="2057400" y="1677116"/>
            <a:ext cx="7772400" cy="4647484"/>
          </a:xfrm>
        </p:spPr>
        <p:txBody>
          <a:bodyPr>
            <a:noAutofit/>
          </a:bodyPr>
          <a:lstStyle/>
          <a:p>
            <a:pPr defTabSz="228600">
              <a:spcBef>
                <a:spcPts val="600"/>
              </a:spcBef>
              <a:spcAft>
                <a:spcPts val="300"/>
              </a:spcAft>
            </a:pPr>
            <a:r>
              <a:rPr lang="en-US" sz="2400" b="1" i="1" dirty="0"/>
              <a:t>Process Development and Scale-Up: 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000" dirty="0"/>
              <a:t> 	Initial system for 3.5 kg/day iron (1 kg/day oxygen)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000" dirty="0"/>
              <a:t>LOXIE demonstration of 0.5 kg/day of oxygen</a:t>
            </a:r>
          </a:p>
          <a:p>
            <a:pPr lvl="1"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000" dirty="0"/>
              <a:t>Scaled-up system design for 35 kg/day iron (10 kg/day oxygen)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2000" dirty="0"/>
              <a:t>   Advance TRL from 4 to 6</a:t>
            </a:r>
          </a:p>
          <a:p>
            <a:pPr defTabSz="228600">
              <a:spcBef>
                <a:spcPts val="600"/>
              </a:spcBef>
              <a:spcAft>
                <a:spcPts val="300"/>
              </a:spcAft>
            </a:pPr>
            <a:r>
              <a:rPr lang="en-US" sz="2400" b="1" i="1" dirty="0"/>
              <a:t>Parallel Support Activities:</a:t>
            </a:r>
          </a:p>
          <a:p>
            <a:pPr marL="285750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Lab-scale experiments</a:t>
            </a:r>
          </a:p>
          <a:p>
            <a:pPr marL="285750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Simulant formulation</a:t>
            </a:r>
          </a:p>
          <a:p>
            <a:pPr marL="285750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Data acquisition and control</a:t>
            </a:r>
          </a:p>
          <a:p>
            <a:pPr marL="285750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Automation</a:t>
            </a:r>
          </a:p>
          <a:p>
            <a:pPr marL="285750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Testing of modules in vacuum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906000" y="6324601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155618E-254B-2B50-4A50-4E3D207EEE49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Moon to Mars Oxygen and Steel Technology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39482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Shared Files\NASA Proposal Info\Logos\NASA-Logo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172200"/>
            <a:ext cx="611596" cy="508529"/>
          </a:xfrm>
          <a:prstGeom prst="rect">
            <a:avLst/>
          </a:prstGeom>
          <a:noFill/>
        </p:spPr>
      </p:pic>
      <p:pic>
        <p:nvPicPr>
          <p:cNvPr id="9" name="Picture 4" descr="C:\Shared Files\NASA Proposal Info\Logos\good logo (largest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8568" y="6172200"/>
            <a:ext cx="1164832" cy="5080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986034" y="1677116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 Placeholder 2"/>
          <p:cNvSpPr>
            <a:spLocks noGrp="1"/>
          </p:cNvSpPr>
          <p:nvPr>
            <p:ph type="body" idx="1"/>
          </p:nvPr>
        </p:nvSpPr>
        <p:spPr>
          <a:xfrm>
            <a:off x="2247900" y="1337282"/>
            <a:ext cx="7696200" cy="4834918"/>
          </a:xfrm>
        </p:spPr>
        <p:txBody>
          <a:bodyPr>
            <a:noAutofit/>
          </a:bodyPr>
          <a:lstStyle/>
          <a:p>
            <a:pPr defTabSz="228600">
              <a:spcBef>
                <a:spcPts val="600"/>
              </a:spcBef>
              <a:spcAft>
                <a:spcPts val="300"/>
              </a:spcAft>
            </a:pPr>
            <a:r>
              <a:rPr lang="en-US" sz="2400" b="1" i="1" dirty="0"/>
              <a:t>Simulant selection: </a:t>
            </a:r>
            <a:endParaRPr lang="en-US" sz="2400" dirty="0"/>
          </a:p>
          <a:p>
            <a:pPr marL="38862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Match lunar physical and chemical properties to the extent possible using terrestrial minerals</a:t>
            </a:r>
          </a:p>
          <a:p>
            <a:pPr marL="38862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Baseline (Ilmenite case)</a:t>
            </a:r>
          </a:p>
          <a:p>
            <a:pPr marL="678942" lvl="1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basalt (JSC-1A equivalent)</a:t>
            </a:r>
          </a:p>
          <a:p>
            <a:pPr marL="678942" lvl="1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Ilmenite</a:t>
            </a:r>
          </a:p>
          <a:p>
            <a:pPr marL="678942" lvl="1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agglutinate simulant</a:t>
            </a:r>
          </a:p>
          <a:p>
            <a:pPr marL="38862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Baseline (</a:t>
            </a:r>
            <a:r>
              <a:rPr lang="en-US" sz="2000" dirty="0" err="1"/>
              <a:t>FeO</a:t>
            </a:r>
            <a:r>
              <a:rPr lang="en-US" sz="2000" dirty="0"/>
              <a:t> case)</a:t>
            </a:r>
          </a:p>
          <a:p>
            <a:pPr marL="678942" lvl="1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basalts of varying </a:t>
            </a:r>
            <a:r>
              <a:rPr lang="en-US" dirty="0" err="1"/>
              <a:t>FeO</a:t>
            </a:r>
            <a:r>
              <a:rPr lang="en-US" dirty="0"/>
              <a:t> concentration</a:t>
            </a:r>
          </a:p>
          <a:p>
            <a:pPr marL="678942" lvl="1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agglutinate simulant</a:t>
            </a:r>
          </a:p>
          <a:p>
            <a:pPr marL="38862" indent="-285750" defTabSz="22860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Identify higher-fidelity simulant formulations as the program progresses</a:t>
            </a:r>
          </a:p>
          <a:p>
            <a:pPr marL="393192" lvl="1" indent="0" defTabSz="228600">
              <a:spcBef>
                <a:spcPts val="600"/>
              </a:spcBef>
              <a:spcAft>
                <a:spcPts val="300"/>
              </a:spcAft>
            </a:pPr>
            <a:endParaRPr lang="en-US" sz="1400" dirty="0"/>
          </a:p>
          <a:p>
            <a:pPr defTabSz="228600">
              <a:spcBef>
                <a:spcPts val="600"/>
              </a:spcBef>
              <a:spcAft>
                <a:spcPts val="300"/>
              </a:spcAft>
            </a:pPr>
            <a:endParaRPr lang="en-US" sz="1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906000" y="6358202"/>
            <a:ext cx="762000" cy="365125"/>
          </a:xfrm>
        </p:spPr>
        <p:txBody>
          <a:bodyPr/>
          <a:lstStyle/>
          <a:p>
            <a:fld id="{AF02C014-E952-4393-9494-EFB4888EF0B4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924367-068A-5622-E3A8-19551C1AB11E}"/>
              </a:ext>
            </a:extLst>
          </p:cNvPr>
          <p:cNvSpPr txBox="1">
            <a:spLocks/>
          </p:cNvSpPr>
          <p:nvPr/>
        </p:nvSpPr>
        <p:spPr>
          <a:xfrm>
            <a:off x="2041604" y="139188"/>
            <a:ext cx="8232648" cy="548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0" t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5600" b="1" kern="1200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400" dirty="0"/>
              <a:t>Moon to Mars Oxygen and Steel Technology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162365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MOST SRR Theme 2021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MOST SRR Theme 2021" id="{9F7D4837-34E9-45C8-8E23-906F69D92C63}" vid="{3E36462D-B7C7-4296-907B-C898BEE8EBB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MMOST SRR Theme 2021</Template>
  <TotalTime>36221</TotalTime>
  <Words>1319</Words>
  <Application>Microsoft Office PowerPoint</Application>
  <PresentationFormat>Widescreen</PresentationFormat>
  <Paragraphs>279</Paragraphs>
  <Slides>27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Constantia</vt:lpstr>
      <vt:lpstr>Wingdings 2</vt:lpstr>
      <vt:lpstr>MMOST SRR Theme 2021</vt:lpstr>
      <vt:lpstr>Moon to Mars Oxygen and Steel Technology (MMOST) Update </vt:lpstr>
      <vt:lpstr>Moon to Mars Oxygen and Steel Technology (MMOST)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Backup Slides</vt:lpstr>
      <vt:lpstr>PowerPoint Presentation</vt:lpstr>
      <vt:lpstr>PowerPoint Presentation</vt:lpstr>
    </vt:vector>
  </TitlesOfParts>
  <Company>P 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MMOST II-S SRR</dc:title>
  <dc:creator>M B</dc:creator>
  <cp:lastModifiedBy>Michael Riley</cp:lastModifiedBy>
  <cp:revision>1318</cp:revision>
  <cp:lastPrinted>2020-10-20T20:32:43Z</cp:lastPrinted>
  <dcterms:created xsi:type="dcterms:W3CDTF">2016-01-24T19:40:18Z</dcterms:created>
  <dcterms:modified xsi:type="dcterms:W3CDTF">2022-06-09T14:14:09Z</dcterms:modified>
</cp:coreProperties>
</file>